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avi" ContentType="video/x-msvide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handoutMasterIdLst>
    <p:handoutMasterId r:id="rId30"/>
  </p:handoutMasterIdLst>
  <p:sldIdLst>
    <p:sldId id="256" r:id="rId2"/>
    <p:sldId id="285" r:id="rId3"/>
    <p:sldId id="278" r:id="rId4"/>
    <p:sldId id="257" r:id="rId5"/>
    <p:sldId id="286" r:id="rId6"/>
    <p:sldId id="296" r:id="rId7"/>
    <p:sldId id="300" r:id="rId8"/>
    <p:sldId id="310" r:id="rId9"/>
    <p:sldId id="302" r:id="rId10"/>
    <p:sldId id="308" r:id="rId11"/>
    <p:sldId id="306" r:id="rId12"/>
    <p:sldId id="290" r:id="rId13"/>
    <p:sldId id="309" r:id="rId14"/>
    <p:sldId id="303" r:id="rId15"/>
    <p:sldId id="322" r:id="rId16"/>
    <p:sldId id="314" r:id="rId17"/>
    <p:sldId id="315" r:id="rId18"/>
    <p:sldId id="316" r:id="rId19"/>
    <p:sldId id="317" r:id="rId20"/>
    <p:sldId id="318" r:id="rId21"/>
    <p:sldId id="323" r:id="rId22"/>
    <p:sldId id="324" r:id="rId23"/>
    <p:sldId id="319" r:id="rId24"/>
    <p:sldId id="321" r:id="rId25"/>
    <p:sldId id="262" r:id="rId26"/>
    <p:sldId id="320" r:id="rId27"/>
    <p:sldId id="313" r:id="rId28"/>
    <p:sldId id="294" r:id="rId29"/>
  </p:sldIdLst>
  <p:sldSz cx="9144000" cy="6858000" type="screen4x3"/>
  <p:notesSz cx="6761163" cy="9942513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05E2C"/>
    <a:srgbClr val="2C441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69" autoAdjust="0"/>
    <p:restoredTop sz="94660"/>
  </p:normalViewPr>
  <p:slideViewPr>
    <p:cSldViewPr snapToGrid="0">
      <p:cViewPr varScale="1">
        <p:scale>
          <a:sx n="69" d="100"/>
          <a:sy n="69" d="100"/>
        </p:scale>
        <p:origin x="456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9837" cy="49885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quarter" idx="1"/>
          </p:nvPr>
        </p:nvSpPr>
        <p:spPr>
          <a:xfrm>
            <a:off x="3829761" y="0"/>
            <a:ext cx="2929837" cy="49885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76999B-4D49-4765-B40B-8DD5A8F87934}" type="datetimeFigureOut">
              <a:rPr lang="ru-RU" smtClean="0"/>
              <a:t>20.03.2018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2"/>
          </p:nvPr>
        </p:nvSpPr>
        <p:spPr>
          <a:xfrm>
            <a:off x="0" y="9443662"/>
            <a:ext cx="2929837" cy="49885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3"/>
          </p:nvPr>
        </p:nvSpPr>
        <p:spPr>
          <a:xfrm>
            <a:off x="3829761" y="9443662"/>
            <a:ext cx="2929837" cy="49885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DCA58D-F5DB-4AE4-AADC-0E5C130A3E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16690704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B24C8-CEA9-42A9-86E6-77AF3921D515}" type="datetimeFigureOut">
              <a:rPr lang="ru-RU" smtClean="0"/>
              <a:t>20.03.2018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25A98-8436-4B5F-81F8-FEAB992D6F5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31585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B24C8-CEA9-42A9-86E6-77AF3921D515}" type="datetimeFigureOut">
              <a:rPr lang="ru-RU" smtClean="0"/>
              <a:t>20.03.2018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25A98-8436-4B5F-81F8-FEAB992D6F5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1835149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B24C8-CEA9-42A9-86E6-77AF3921D515}" type="datetimeFigureOut">
              <a:rPr lang="ru-RU" smtClean="0"/>
              <a:t>20.03.2018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25A98-8436-4B5F-81F8-FEAB992D6F5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3766258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B24C8-CEA9-42A9-86E6-77AF3921D515}" type="datetimeFigureOut">
              <a:rPr lang="ru-RU" smtClean="0"/>
              <a:t>20.03.2018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25A98-8436-4B5F-81F8-FEAB992D6F5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458135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B24C8-CEA9-42A9-86E6-77AF3921D515}" type="datetimeFigureOut">
              <a:rPr lang="ru-RU" smtClean="0"/>
              <a:t>20.03.2018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25A98-8436-4B5F-81F8-FEAB992D6F5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1037459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B24C8-CEA9-42A9-86E6-77AF3921D515}" type="datetimeFigureOut">
              <a:rPr lang="ru-RU" smtClean="0"/>
              <a:t>20.03.2018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25A98-8436-4B5F-81F8-FEAB992D6F5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111794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B24C8-CEA9-42A9-86E6-77AF3921D515}" type="datetimeFigureOut">
              <a:rPr lang="ru-RU" smtClean="0"/>
              <a:t>20.03.2018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25A98-8436-4B5F-81F8-FEAB992D6F5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092466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B24C8-CEA9-42A9-86E6-77AF3921D515}" type="datetimeFigureOut">
              <a:rPr lang="ru-RU" smtClean="0"/>
              <a:t>20.03.2018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25A98-8436-4B5F-81F8-FEAB992D6F5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163153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B24C8-CEA9-42A9-86E6-77AF3921D515}" type="datetimeFigureOut">
              <a:rPr lang="ru-RU" smtClean="0"/>
              <a:t>20.03.2018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25A98-8436-4B5F-81F8-FEAB992D6F5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83835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B24C8-CEA9-42A9-86E6-77AF3921D515}" type="datetimeFigureOut">
              <a:rPr lang="ru-RU" smtClean="0"/>
              <a:t>20.03.2018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25A98-8436-4B5F-81F8-FEAB992D6F5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89175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B24C8-CEA9-42A9-86E6-77AF3921D515}" type="datetimeFigureOut">
              <a:rPr lang="ru-RU" smtClean="0"/>
              <a:t>20.03.2018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25A98-8436-4B5F-81F8-FEAB992D6F5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0459766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1B24C8-CEA9-42A9-86E6-77AF3921D515}" type="datetimeFigureOut">
              <a:rPr lang="ru-RU" smtClean="0"/>
              <a:t>20.03.2018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F25A98-8436-4B5F-81F8-FEAB992D6F5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2582551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G"/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2.jpg"/><Relationship Id="rId4" Type="http://schemas.openxmlformats.org/officeDocument/2006/relationships/image" Target="../media/image39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avi"/><Relationship Id="rId1" Type="http://schemas.microsoft.com/office/2007/relationships/media" Target="../media/media1.avi"/><Relationship Id="rId4" Type="http://schemas.openxmlformats.org/officeDocument/2006/relationships/image" Target="../media/image4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jpg"/><Relationship Id="rId5" Type="http://schemas.openxmlformats.org/officeDocument/2006/relationships/image" Target="../media/image47.jpeg"/><Relationship Id="rId4" Type="http://schemas.openxmlformats.org/officeDocument/2006/relationships/image" Target="../media/image3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1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5.jpeg"/><Relationship Id="rId4" Type="http://schemas.openxmlformats.org/officeDocument/2006/relationships/image" Target="../media/image54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avi"/><Relationship Id="rId1" Type="http://schemas.microsoft.com/office/2007/relationships/media" Target="../media/media2.avi"/><Relationship Id="rId4" Type="http://schemas.openxmlformats.org/officeDocument/2006/relationships/image" Target="../media/image56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Прямоугольник 8"/>
          <p:cNvSpPr/>
          <p:nvPr/>
        </p:nvSpPr>
        <p:spPr>
          <a:xfrm>
            <a:off x="0" y="5852984"/>
            <a:ext cx="9144000" cy="1005016"/>
          </a:xfrm>
          <a:prstGeom prst="rect">
            <a:avLst/>
          </a:prstGeom>
          <a:solidFill>
            <a:srgbClr val="205E2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10" name="TextBox 9"/>
          <p:cNvSpPr txBox="1"/>
          <p:nvPr/>
        </p:nvSpPr>
        <p:spPr>
          <a:xfrm>
            <a:off x="1055619" y="5343288"/>
            <a:ext cx="703276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500" b="1" dirty="0" smtClean="0">
                <a:solidFill>
                  <a:srgbClr val="0050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Строим счастье для людей!</a:t>
            </a:r>
            <a:endParaRPr lang="ru-RU" sz="2500" b="1" dirty="0">
              <a:solidFill>
                <a:srgbClr val="00502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2272594" y="6155437"/>
            <a:ext cx="48220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Работаем с 1961 года</a:t>
            </a:r>
            <a:endParaRPr lang="ru-RU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Рисунок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2634" y="3429406"/>
            <a:ext cx="2885694" cy="1935455"/>
          </a:xfrm>
          <a:prstGeom prst="rect">
            <a:avLst/>
          </a:prstGeom>
          <a:ln w="12700">
            <a:solidFill>
              <a:srgbClr val="00B0F0"/>
            </a:solidFill>
          </a:ln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766" y="3442603"/>
            <a:ext cx="2661489" cy="1893247"/>
          </a:xfrm>
          <a:prstGeom prst="rect">
            <a:avLst/>
          </a:prstGeom>
          <a:ln w="12700">
            <a:solidFill>
              <a:srgbClr val="00B0F0"/>
            </a:solidFill>
          </a:ln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8371" y="3429406"/>
            <a:ext cx="2906731" cy="1953024"/>
          </a:xfrm>
          <a:prstGeom prst="rect">
            <a:avLst/>
          </a:prstGeom>
          <a:ln w="12700">
            <a:solidFill>
              <a:srgbClr val="00B0F0"/>
            </a:solidFill>
          </a:ln>
        </p:spPr>
      </p:pic>
      <p:sp>
        <p:nvSpPr>
          <p:cNvPr id="16" name="Прямоугольник 15"/>
          <p:cNvSpPr/>
          <p:nvPr/>
        </p:nvSpPr>
        <p:spPr>
          <a:xfrm>
            <a:off x="0" y="0"/>
            <a:ext cx="9144000" cy="1242695"/>
          </a:xfrm>
          <a:prstGeom prst="rect">
            <a:avLst/>
          </a:prstGeom>
          <a:solidFill>
            <a:srgbClr val="205E2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5619" y="1429706"/>
            <a:ext cx="6861499" cy="1710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81358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0" y="209550"/>
            <a:ext cx="9144000" cy="66484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28000">
                <a:schemeClr val="accent1">
                  <a:tint val="44500"/>
                  <a:satMod val="160000"/>
                </a:schemeClr>
              </a:gs>
              <a:gs pos="74000">
                <a:schemeClr val="bg1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Прямоугольник 4"/>
          <p:cNvSpPr/>
          <p:nvPr/>
        </p:nvSpPr>
        <p:spPr>
          <a:xfrm>
            <a:off x="0" y="1"/>
            <a:ext cx="9144000" cy="617838"/>
          </a:xfrm>
          <a:prstGeom prst="rect">
            <a:avLst/>
          </a:prstGeom>
          <a:solidFill>
            <a:srgbClr val="205E2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6" name="Стрелка вправо 5"/>
          <p:cNvSpPr/>
          <p:nvPr/>
        </p:nvSpPr>
        <p:spPr>
          <a:xfrm>
            <a:off x="4927662" y="850604"/>
            <a:ext cx="609600" cy="300485"/>
          </a:xfrm>
          <a:prstGeom prst="rightArrow">
            <a:avLst/>
          </a:prstGeom>
          <a:solidFill>
            <a:srgbClr val="205E2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" name="TextBox 6"/>
          <p:cNvSpPr txBox="1"/>
          <p:nvPr/>
        </p:nvSpPr>
        <p:spPr>
          <a:xfrm>
            <a:off x="5706632" y="617839"/>
            <a:ext cx="2437114" cy="21587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ru-RU" sz="2300" b="1" dirty="0" smtClean="0">
                <a:latin typeface="Arial" panose="020B0604020202020204" pitchFamily="34" charset="0"/>
                <a:cs typeface="Arial" panose="020B0604020202020204" pitchFamily="34" charset="0"/>
              </a:rPr>
              <a:t>Заказчик Застройщик Подрядчик</a:t>
            </a:r>
          </a:p>
          <a:p>
            <a:pPr>
              <a:lnSpc>
                <a:spcPct val="150000"/>
              </a:lnSpc>
            </a:pPr>
            <a:r>
              <a:rPr lang="ru-RU" sz="2300" b="1" dirty="0" smtClean="0">
                <a:latin typeface="Arial" panose="020B0604020202020204" pitchFamily="34" charset="0"/>
                <a:cs typeface="Arial" panose="020B0604020202020204" pitchFamily="34" charset="0"/>
              </a:rPr>
              <a:t>Инвестор</a:t>
            </a:r>
            <a:endParaRPr lang="ru-RU" sz="2300" b="1" dirty="0"/>
          </a:p>
        </p:txBody>
      </p:sp>
      <p:sp>
        <p:nvSpPr>
          <p:cNvPr id="8" name="Стрелка вправо 7"/>
          <p:cNvSpPr/>
          <p:nvPr/>
        </p:nvSpPr>
        <p:spPr>
          <a:xfrm>
            <a:off x="4927662" y="1340116"/>
            <a:ext cx="609600" cy="300485"/>
          </a:xfrm>
          <a:prstGeom prst="rightArrow">
            <a:avLst/>
          </a:prstGeom>
          <a:solidFill>
            <a:srgbClr val="205E2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9" name="Стрелка вправо 8"/>
          <p:cNvSpPr/>
          <p:nvPr/>
        </p:nvSpPr>
        <p:spPr>
          <a:xfrm>
            <a:off x="4927662" y="1830796"/>
            <a:ext cx="609600" cy="300485"/>
          </a:xfrm>
          <a:prstGeom prst="rightArrow">
            <a:avLst/>
          </a:prstGeom>
          <a:solidFill>
            <a:srgbClr val="205E2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0" name="Стрелка вправо 9"/>
          <p:cNvSpPr/>
          <p:nvPr/>
        </p:nvSpPr>
        <p:spPr>
          <a:xfrm>
            <a:off x="4927662" y="2397322"/>
            <a:ext cx="609600" cy="300485"/>
          </a:xfrm>
          <a:prstGeom prst="rightArrow">
            <a:avLst/>
          </a:prstGeom>
          <a:solidFill>
            <a:srgbClr val="205E2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2" name="TextBox 11"/>
          <p:cNvSpPr txBox="1"/>
          <p:nvPr/>
        </p:nvSpPr>
        <p:spPr>
          <a:xfrm>
            <a:off x="502508" y="3023732"/>
            <a:ext cx="8270789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За 57 лет деятельности из продукции предприятия</a:t>
            </a:r>
          </a:p>
          <a:p>
            <a:pPr algn="ctr"/>
            <a:r>
              <a:rPr lang="ru-RU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было построено более 8 </a:t>
            </a:r>
            <a:r>
              <a:rPr lang="ru-RU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млн.кв.м</a:t>
            </a:r>
            <a:r>
              <a:rPr lang="ru-RU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. жилья.</a:t>
            </a:r>
          </a:p>
          <a:p>
            <a:pPr algn="just"/>
            <a:endParaRPr lang="ru-RU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u-RU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ОАО «</a:t>
            </a:r>
            <a:r>
              <a:rPr lang="ru-RU" sz="16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СтройПанельКомплект</a:t>
            </a:r>
            <a:r>
              <a:rPr lang="ru-RU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» </a:t>
            </a:r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ru-RU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один </a:t>
            </a:r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из ведущих застройщиков Пермского края. </a:t>
            </a:r>
            <a:r>
              <a:rPr lang="ru-RU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Строительное </a:t>
            </a:r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предприятие полного цикла ежегодно </a:t>
            </a:r>
          </a:p>
          <a:p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сдает в эксплуатацию до 100 тысяч </a:t>
            </a:r>
            <a:r>
              <a:rPr lang="ru-RU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кв.м</a:t>
            </a:r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. комфортного и качественного жилья, входит в ТОП-100 застройщиков РФ и в ТОП-5 застройщиков Пермского края. </a:t>
            </a:r>
          </a:p>
          <a:p>
            <a:endParaRPr lang="ru-RU" sz="1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u-RU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Миссия </a:t>
            </a:r>
            <a:r>
              <a:rPr lang="ru-RU" sz="1400" b="1" dirty="0">
                <a:latin typeface="Arial" panose="020B0604020202020204" pitchFamily="34" charset="0"/>
                <a:cs typeface="Arial" panose="020B0604020202020204" pitchFamily="34" charset="0"/>
              </a:rPr>
              <a:t>компании: </a:t>
            </a: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реализация проектов комплексной застройки территорий, из которых формируются новые микрорайоны, с развитой социально-бытовой инфраструктурой, функциональным </a:t>
            </a:r>
            <a:r>
              <a:rPr lang="ru-RU" sz="1400" dirty="0" err="1">
                <a:latin typeface="Arial" panose="020B0604020202020204" pitchFamily="34" charset="0"/>
                <a:cs typeface="Arial" panose="020B0604020202020204" pitchFamily="34" charset="0"/>
              </a:rPr>
              <a:t>внутридворовым</a:t>
            </a: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 пространством, благополучным социальным климатом</a:t>
            </a:r>
            <a:r>
              <a:rPr lang="ru-RU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ru-RU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Доступность нового жилья для широкого круга покупателей.</a:t>
            </a:r>
            <a:endParaRPr lang="ru-RU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4764" y="806977"/>
            <a:ext cx="2877236" cy="1997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92849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0" y="209550"/>
            <a:ext cx="9144000" cy="66484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28000">
                <a:schemeClr val="accent1">
                  <a:tint val="44500"/>
                  <a:satMod val="160000"/>
                </a:schemeClr>
              </a:gs>
              <a:gs pos="74000">
                <a:schemeClr val="bg1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Прямоугольник 4"/>
          <p:cNvSpPr/>
          <p:nvPr/>
        </p:nvSpPr>
        <p:spPr>
          <a:xfrm>
            <a:off x="0" y="0"/>
            <a:ext cx="9144000" cy="1252151"/>
          </a:xfrm>
          <a:prstGeom prst="rect">
            <a:avLst/>
          </a:prstGeom>
          <a:solidFill>
            <a:srgbClr val="205E2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6" name="Прямоугольник 5"/>
          <p:cNvSpPr/>
          <p:nvPr/>
        </p:nvSpPr>
        <p:spPr>
          <a:xfrm>
            <a:off x="628135" y="1440591"/>
            <a:ext cx="7887729" cy="34470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ru-R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ru-RU" sz="2500" b="1" dirty="0" smtClean="0">
                <a:latin typeface="Arial" panose="020B0604020202020204" pitchFamily="34" charset="0"/>
                <a:cs typeface="Arial" panose="020B0604020202020204" pitchFamily="34" charset="0"/>
              </a:rPr>
              <a:t>• Технология </a:t>
            </a:r>
            <a:r>
              <a:rPr lang="ru-RU" sz="2500" b="1" dirty="0">
                <a:latin typeface="Arial" panose="020B0604020202020204" pitchFamily="34" charset="0"/>
                <a:cs typeface="Arial" panose="020B0604020202020204" pitchFamily="34" charset="0"/>
              </a:rPr>
              <a:t>крупно-панельного домостроения </a:t>
            </a:r>
            <a:r>
              <a:rPr lang="ru-RU" sz="25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algn="just"/>
            <a:r>
              <a:rPr lang="ru-RU" sz="25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sz="25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– </a:t>
            </a:r>
            <a:r>
              <a:rPr lang="ru-RU" sz="2500" b="1" u="sng" dirty="0">
                <a:latin typeface="Arial" panose="020B0604020202020204" pitchFamily="34" charset="0"/>
                <a:cs typeface="Arial" panose="020B0604020202020204" pitchFamily="34" charset="0"/>
              </a:rPr>
              <a:t>97 </a:t>
            </a:r>
            <a:r>
              <a:rPr lang="ru-RU" sz="25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серия</a:t>
            </a:r>
          </a:p>
          <a:p>
            <a:pPr algn="just"/>
            <a:endParaRPr lang="ru-RU" sz="25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ru-RU" sz="2500" b="1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ru-RU" sz="2500" b="1" dirty="0" smtClean="0">
                <a:latin typeface="Arial" panose="020B0604020202020204" pitchFamily="34" charset="0"/>
                <a:cs typeface="Arial" panose="020B0604020202020204" pitchFamily="34" charset="0"/>
              </a:rPr>
              <a:t>Технология каркасно-монолитного </a:t>
            </a:r>
            <a:r>
              <a:rPr lang="ru-RU" sz="2500" b="1" dirty="0">
                <a:latin typeface="Arial" panose="020B0604020202020204" pitchFamily="34" charset="0"/>
                <a:cs typeface="Arial" panose="020B0604020202020204" pitchFamily="34" charset="0"/>
              </a:rPr>
              <a:t>строения </a:t>
            </a:r>
            <a:endParaRPr lang="ru-RU" sz="25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ru-RU" sz="25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sz="25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– </a:t>
            </a:r>
            <a:r>
              <a:rPr lang="ru-RU" sz="2500" b="1" u="sng" dirty="0">
                <a:latin typeface="Arial" panose="020B0604020202020204" pitchFamily="34" charset="0"/>
                <a:cs typeface="Arial" panose="020B0604020202020204" pitchFamily="34" charset="0"/>
              </a:rPr>
              <a:t>система «</a:t>
            </a:r>
            <a:r>
              <a:rPr lang="ru-RU" sz="25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Аркос</a:t>
            </a:r>
            <a:r>
              <a:rPr lang="ru-RU" sz="2500" b="1" u="sng" dirty="0">
                <a:latin typeface="Arial" panose="020B0604020202020204" pitchFamily="34" charset="0"/>
                <a:cs typeface="Arial" panose="020B0604020202020204" pitchFamily="34" charset="0"/>
              </a:rPr>
              <a:t>»</a:t>
            </a:r>
          </a:p>
          <a:p>
            <a:pPr algn="just"/>
            <a:endParaRPr lang="ru-RU" sz="25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ru-RU" sz="2500" b="1" dirty="0" smtClean="0">
                <a:latin typeface="Arial" panose="020B0604020202020204" pitchFamily="34" charset="0"/>
                <a:cs typeface="Arial" panose="020B0604020202020204" pitchFamily="34" charset="0"/>
              </a:rPr>
              <a:t>• Технология </a:t>
            </a:r>
            <a:r>
              <a:rPr lang="ru-RU" sz="2500" b="1" dirty="0">
                <a:latin typeface="Arial" panose="020B0604020202020204" pitchFamily="34" charset="0"/>
                <a:cs typeface="Arial" panose="020B0604020202020204" pitchFamily="34" charset="0"/>
              </a:rPr>
              <a:t>малоэтажного строительства </a:t>
            </a:r>
            <a:endParaRPr lang="ru-RU" sz="25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ru-RU" sz="25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sz="25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из </a:t>
            </a:r>
            <a:r>
              <a:rPr lang="ru-RU" sz="2500" b="1" dirty="0">
                <a:latin typeface="Arial" panose="020B0604020202020204" pitchFamily="34" charset="0"/>
                <a:cs typeface="Arial" panose="020B0604020202020204" pitchFamily="34" charset="0"/>
              </a:rPr>
              <a:t>готовых кирпичных стен –  </a:t>
            </a:r>
            <a:r>
              <a:rPr lang="en-US" sz="25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WonderBlok</a:t>
            </a:r>
            <a:endParaRPr lang="ru-RU" sz="25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613718" y="209550"/>
            <a:ext cx="7731211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5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ОАО «</a:t>
            </a:r>
            <a:r>
              <a:rPr lang="ru-RU" sz="25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СтройПанельКомплект</a:t>
            </a:r>
            <a:r>
              <a:rPr lang="ru-RU" sz="25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» возводит объекты по нескольким </a:t>
            </a:r>
            <a:r>
              <a:rPr lang="ru-RU" sz="25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технологиям</a:t>
            </a:r>
            <a:endParaRPr lang="ru-RU" sz="25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48719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Прямоугольник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205E2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2" name="TextBox 1"/>
          <p:cNvSpPr txBox="1"/>
          <p:nvPr/>
        </p:nvSpPr>
        <p:spPr>
          <a:xfrm>
            <a:off x="239550" y="42556"/>
            <a:ext cx="85932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dirty="0" smtClean="0">
                <a:solidFill>
                  <a:schemeClr val="bg1"/>
                </a:solidFill>
              </a:rPr>
              <a:t>Приоритетное </a:t>
            </a:r>
            <a:r>
              <a:rPr lang="ru-RU" dirty="0">
                <a:solidFill>
                  <a:schemeClr val="bg1"/>
                </a:solidFill>
              </a:rPr>
              <a:t>направление </a:t>
            </a:r>
            <a:r>
              <a:rPr lang="ru-RU" dirty="0" smtClean="0">
                <a:solidFill>
                  <a:schemeClr val="bg1"/>
                </a:solidFill>
              </a:rPr>
              <a:t>деятельности компании: </a:t>
            </a:r>
          </a:p>
          <a:p>
            <a:pPr algn="ctr"/>
            <a:r>
              <a:rPr lang="ru-RU" b="1" u="sng" dirty="0" smtClean="0">
                <a:solidFill>
                  <a:schemeClr val="bg1"/>
                </a:solidFill>
              </a:rPr>
              <a:t>комплексная </a:t>
            </a:r>
            <a:r>
              <a:rPr lang="ru-RU" b="1" u="sng" dirty="0">
                <a:solidFill>
                  <a:schemeClr val="bg1"/>
                </a:solidFill>
              </a:rPr>
              <a:t>застройка районов города и края</a:t>
            </a:r>
            <a:r>
              <a:rPr lang="ru-RU" dirty="0">
                <a:solidFill>
                  <a:schemeClr val="bg1"/>
                </a:solidFill>
              </a:rPr>
              <a:t>. Повышение </a:t>
            </a:r>
            <a:r>
              <a:rPr lang="ru-RU" dirty="0" smtClean="0">
                <a:solidFill>
                  <a:schemeClr val="bg1"/>
                </a:solidFill>
              </a:rPr>
              <a:t> таким образом качества </a:t>
            </a:r>
            <a:r>
              <a:rPr lang="ru-RU" dirty="0">
                <a:solidFill>
                  <a:schemeClr val="bg1"/>
                </a:solidFill>
              </a:rPr>
              <a:t>жизни местного населения и привлекательности районов для </a:t>
            </a:r>
            <a:r>
              <a:rPr lang="ru-RU" dirty="0" smtClean="0">
                <a:solidFill>
                  <a:schemeClr val="bg1"/>
                </a:solidFill>
              </a:rPr>
              <a:t>проживания</a:t>
            </a:r>
            <a:endParaRPr lang="ru-RU" dirty="0">
              <a:solidFill>
                <a:schemeClr val="bg1"/>
              </a:solidFill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2"/>
          <a:srcRect l="9202" r="4160"/>
          <a:stretch/>
        </p:blipFill>
        <p:spPr>
          <a:xfrm>
            <a:off x="214183" y="965886"/>
            <a:ext cx="4044777" cy="2724666"/>
          </a:xfrm>
          <a:prstGeom prst="rect">
            <a:avLst/>
          </a:prstGeom>
          <a:ln w="28575">
            <a:solidFill>
              <a:schemeClr val="bg1"/>
            </a:solidFill>
          </a:ln>
        </p:spPr>
      </p:pic>
      <p:sp>
        <p:nvSpPr>
          <p:cNvPr id="6" name="TextBox 5"/>
          <p:cNvSpPr txBox="1"/>
          <p:nvPr/>
        </p:nvSpPr>
        <p:spPr>
          <a:xfrm>
            <a:off x="263937" y="3690552"/>
            <a:ext cx="387969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b="1" u="sng" dirty="0" smtClean="0">
                <a:solidFill>
                  <a:schemeClr val="bg1"/>
                </a:solidFill>
              </a:rPr>
              <a:t>ЖК «Медовый» д. </a:t>
            </a:r>
            <a:r>
              <a:rPr lang="ru-RU" sz="1400" b="1" u="sng" dirty="0" err="1" smtClean="0">
                <a:solidFill>
                  <a:schemeClr val="bg1"/>
                </a:solidFill>
              </a:rPr>
              <a:t>Кондратово</a:t>
            </a:r>
            <a:endParaRPr lang="ru-RU" sz="1400" b="1" u="sng" dirty="0" smtClean="0">
              <a:solidFill>
                <a:schemeClr val="bg1"/>
              </a:solidFill>
            </a:endParaRPr>
          </a:p>
          <a:p>
            <a:r>
              <a:rPr lang="ru-RU" sz="1400" b="1" u="sng" dirty="0" smtClean="0">
                <a:solidFill>
                  <a:schemeClr val="bg1"/>
                </a:solidFill>
              </a:rPr>
              <a:t>Площадь </a:t>
            </a:r>
            <a:r>
              <a:rPr lang="ru-RU" sz="1400" b="1" u="sng" dirty="0">
                <a:solidFill>
                  <a:schemeClr val="bg1"/>
                </a:solidFill>
              </a:rPr>
              <a:t>участка:</a:t>
            </a:r>
            <a:r>
              <a:rPr lang="ru-RU" sz="1400" b="1" dirty="0">
                <a:solidFill>
                  <a:schemeClr val="bg1"/>
                </a:solidFill>
              </a:rPr>
              <a:t> </a:t>
            </a:r>
            <a:r>
              <a:rPr lang="ru-RU" b="1" dirty="0" smtClean="0">
                <a:solidFill>
                  <a:schemeClr val="bg1"/>
                </a:solidFill>
              </a:rPr>
              <a:t>27 Га </a:t>
            </a:r>
            <a:endParaRPr lang="ru-RU" b="1" dirty="0">
              <a:solidFill>
                <a:schemeClr val="bg1"/>
              </a:solidFill>
            </a:endParaRPr>
          </a:p>
          <a:p>
            <a:r>
              <a:rPr lang="ru-RU" sz="1400" b="1" u="sng" dirty="0" smtClean="0">
                <a:solidFill>
                  <a:schemeClr val="bg1"/>
                </a:solidFill>
              </a:rPr>
              <a:t>Период </a:t>
            </a:r>
            <a:r>
              <a:rPr lang="ru-RU" sz="1400" b="1" u="sng" dirty="0">
                <a:solidFill>
                  <a:schemeClr val="bg1"/>
                </a:solidFill>
              </a:rPr>
              <a:t>освоения</a:t>
            </a:r>
            <a:r>
              <a:rPr lang="ru-RU" sz="1400" b="1" dirty="0">
                <a:solidFill>
                  <a:schemeClr val="bg1"/>
                </a:solidFill>
              </a:rPr>
              <a:t> : </a:t>
            </a:r>
            <a:r>
              <a:rPr lang="ru-RU" sz="1400" b="1" dirty="0" smtClean="0">
                <a:solidFill>
                  <a:schemeClr val="bg1"/>
                </a:solidFill>
              </a:rPr>
              <a:t>2013</a:t>
            </a:r>
            <a:r>
              <a:rPr lang="en-US" sz="1400" b="1" dirty="0" smtClean="0">
                <a:solidFill>
                  <a:schemeClr val="bg1"/>
                </a:solidFill>
              </a:rPr>
              <a:t> </a:t>
            </a:r>
            <a:r>
              <a:rPr lang="ru-RU" sz="1400" b="1" dirty="0" smtClean="0">
                <a:solidFill>
                  <a:schemeClr val="bg1"/>
                </a:solidFill>
              </a:rPr>
              <a:t>г</a:t>
            </a:r>
            <a:r>
              <a:rPr lang="ru-RU" sz="1400" b="1" dirty="0">
                <a:solidFill>
                  <a:schemeClr val="bg1"/>
                </a:solidFill>
              </a:rPr>
              <a:t>.</a:t>
            </a:r>
            <a:r>
              <a:rPr lang="ru-RU" sz="1400" b="1" dirty="0" smtClean="0">
                <a:solidFill>
                  <a:schemeClr val="bg1"/>
                </a:solidFill>
              </a:rPr>
              <a:t> </a:t>
            </a:r>
            <a:r>
              <a:rPr lang="ru-RU" sz="1400" b="1" dirty="0">
                <a:solidFill>
                  <a:schemeClr val="bg1"/>
                </a:solidFill>
              </a:rPr>
              <a:t>– </a:t>
            </a:r>
            <a:r>
              <a:rPr lang="ru-RU" sz="1400" b="1" dirty="0" smtClean="0">
                <a:solidFill>
                  <a:schemeClr val="bg1"/>
                </a:solidFill>
              </a:rPr>
              <a:t>2022 г</a:t>
            </a:r>
            <a:r>
              <a:rPr lang="ru-RU" sz="1400" b="1" dirty="0">
                <a:solidFill>
                  <a:schemeClr val="bg1"/>
                </a:solidFill>
              </a:rPr>
              <a:t>.</a:t>
            </a:r>
          </a:p>
          <a:p>
            <a:endParaRPr lang="ru-RU" dirty="0"/>
          </a:p>
        </p:txBody>
      </p:sp>
      <p:sp>
        <p:nvSpPr>
          <p:cNvPr id="8" name="TextBox 7"/>
          <p:cNvSpPr txBox="1"/>
          <p:nvPr/>
        </p:nvSpPr>
        <p:spPr>
          <a:xfrm>
            <a:off x="4720444" y="3785281"/>
            <a:ext cx="387969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b="1" u="sng" dirty="0" smtClean="0">
                <a:solidFill>
                  <a:schemeClr val="bg1"/>
                </a:solidFill>
              </a:rPr>
              <a:t>ЖК «Белые росы» п. Фролы</a:t>
            </a:r>
          </a:p>
          <a:p>
            <a:r>
              <a:rPr lang="ru-RU" sz="1400" b="1" u="sng" dirty="0" smtClean="0">
                <a:solidFill>
                  <a:schemeClr val="bg1"/>
                </a:solidFill>
              </a:rPr>
              <a:t>Площадь </a:t>
            </a:r>
            <a:r>
              <a:rPr lang="ru-RU" sz="1400" b="1" u="sng" dirty="0">
                <a:solidFill>
                  <a:schemeClr val="bg1"/>
                </a:solidFill>
              </a:rPr>
              <a:t>участка:</a:t>
            </a:r>
            <a:r>
              <a:rPr lang="ru-RU" sz="1400" b="1" dirty="0">
                <a:solidFill>
                  <a:schemeClr val="bg1"/>
                </a:solidFill>
              </a:rPr>
              <a:t> </a:t>
            </a:r>
            <a:r>
              <a:rPr lang="ru-RU" sz="1400" b="1" dirty="0" smtClean="0">
                <a:solidFill>
                  <a:schemeClr val="bg1"/>
                </a:solidFill>
              </a:rPr>
              <a:t> </a:t>
            </a:r>
            <a:r>
              <a:rPr lang="ru-RU" b="1" dirty="0" smtClean="0">
                <a:solidFill>
                  <a:schemeClr val="bg1"/>
                </a:solidFill>
              </a:rPr>
              <a:t>10,8 Га </a:t>
            </a:r>
            <a:endParaRPr lang="ru-RU" b="1" dirty="0">
              <a:solidFill>
                <a:schemeClr val="bg1"/>
              </a:solidFill>
            </a:endParaRPr>
          </a:p>
          <a:p>
            <a:r>
              <a:rPr lang="ru-RU" sz="1400" b="1" u="sng" dirty="0" smtClean="0">
                <a:solidFill>
                  <a:schemeClr val="bg1"/>
                </a:solidFill>
              </a:rPr>
              <a:t>Период </a:t>
            </a:r>
            <a:r>
              <a:rPr lang="ru-RU" sz="1400" b="1" u="sng" dirty="0">
                <a:solidFill>
                  <a:schemeClr val="bg1"/>
                </a:solidFill>
              </a:rPr>
              <a:t>освоения</a:t>
            </a:r>
            <a:r>
              <a:rPr lang="ru-RU" sz="1400" b="1" dirty="0">
                <a:solidFill>
                  <a:schemeClr val="bg1"/>
                </a:solidFill>
              </a:rPr>
              <a:t> : </a:t>
            </a:r>
            <a:r>
              <a:rPr lang="ru-RU" sz="1400" b="1" dirty="0" smtClean="0">
                <a:solidFill>
                  <a:schemeClr val="bg1"/>
                </a:solidFill>
              </a:rPr>
              <a:t>2013</a:t>
            </a:r>
            <a:r>
              <a:rPr lang="en-US" sz="1400" b="1" dirty="0" smtClean="0">
                <a:solidFill>
                  <a:schemeClr val="bg1"/>
                </a:solidFill>
              </a:rPr>
              <a:t> </a:t>
            </a:r>
            <a:r>
              <a:rPr lang="ru-RU" sz="1400" b="1" dirty="0" smtClean="0">
                <a:solidFill>
                  <a:schemeClr val="bg1"/>
                </a:solidFill>
              </a:rPr>
              <a:t>г</a:t>
            </a:r>
            <a:r>
              <a:rPr lang="ru-RU" sz="1400" b="1" dirty="0">
                <a:solidFill>
                  <a:schemeClr val="bg1"/>
                </a:solidFill>
              </a:rPr>
              <a:t>.</a:t>
            </a:r>
            <a:r>
              <a:rPr lang="ru-RU" sz="1400" b="1" dirty="0" smtClean="0">
                <a:solidFill>
                  <a:schemeClr val="bg1"/>
                </a:solidFill>
              </a:rPr>
              <a:t> </a:t>
            </a:r>
            <a:r>
              <a:rPr lang="ru-RU" sz="1400" b="1" dirty="0">
                <a:solidFill>
                  <a:schemeClr val="bg1"/>
                </a:solidFill>
              </a:rPr>
              <a:t>– </a:t>
            </a:r>
            <a:r>
              <a:rPr lang="ru-RU" sz="1400" b="1" dirty="0" smtClean="0">
                <a:solidFill>
                  <a:schemeClr val="bg1"/>
                </a:solidFill>
              </a:rPr>
              <a:t>2022 г</a:t>
            </a:r>
            <a:r>
              <a:rPr lang="ru-RU" sz="1400" b="1" dirty="0">
                <a:solidFill>
                  <a:schemeClr val="bg1"/>
                </a:solidFill>
              </a:rPr>
              <a:t>.</a:t>
            </a:r>
          </a:p>
          <a:p>
            <a:endParaRPr lang="ru-RU" sz="1400" dirty="0">
              <a:solidFill>
                <a:schemeClr val="bg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399169" y="5290862"/>
            <a:ext cx="330321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b="1" u="sng" dirty="0" smtClean="0">
                <a:solidFill>
                  <a:schemeClr val="bg1"/>
                </a:solidFill>
              </a:rPr>
              <a:t>ЖК «</a:t>
            </a:r>
            <a:r>
              <a:rPr lang="ru-RU" sz="1400" b="1" u="sng" dirty="0" err="1" smtClean="0">
                <a:solidFill>
                  <a:schemeClr val="bg1"/>
                </a:solidFill>
              </a:rPr>
              <a:t>Мотовилихин</a:t>
            </a:r>
            <a:r>
              <a:rPr lang="en-US" sz="1400" b="1" u="sng" dirty="0" smtClean="0">
                <a:solidFill>
                  <a:schemeClr val="bg1"/>
                </a:solidFill>
              </a:rPr>
              <a:t>sky</a:t>
            </a:r>
            <a:r>
              <a:rPr lang="ru-RU" sz="1400" b="1" u="sng" dirty="0" smtClean="0">
                <a:solidFill>
                  <a:schemeClr val="bg1"/>
                </a:solidFill>
              </a:rPr>
              <a:t>» </a:t>
            </a:r>
            <a:r>
              <a:rPr lang="ru-RU" sz="1400" b="1" u="sng" dirty="0" err="1" smtClean="0">
                <a:solidFill>
                  <a:schemeClr val="bg1"/>
                </a:solidFill>
              </a:rPr>
              <a:t>мкр</a:t>
            </a:r>
            <a:r>
              <a:rPr lang="ru-RU" sz="1400" b="1" u="sng" dirty="0" smtClean="0">
                <a:solidFill>
                  <a:schemeClr val="bg1"/>
                </a:solidFill>
              </a:rPr>
              <a:t>. Вышка </a:t>
            </a:r>
            <a:r>
              <a:rPr lang="en-US" sz="1400" b="1" u="sng" dirty="0" smtClean="0">
                <a:solidFill>
                  <a:schemeClr val="bg1"/>
                </a:solidFill>
              </a:rPr>
              <a:t>II</a:t>
            </a:r>
            <a:endParaRPr lang="ru-RU" sz="1400" b="1" u="sng" dirty="0" smtClean="0">
              <a:solidFill>
                <a:schemeClr val="bg1"/>
              </a:solidFill>
            </a:endParaRPr>
          </a:p>
          <a:p>
            <a:r>
              <a:rPr lang="ru-RU" sz="1400" b="1" u="sng" dirty="0" smtClean="0">
                <a:solidFill>
                  <a:schemeClr val="bg1"/>
                </a:solidFill>
              </a:rPr>
              <a:t>Площадь участка:</a:t>
            </a:r>
            <a:r>
              <a:rPr lang="ru-RU" sz="1400" b="1" dirty="0" smtClean="0">
                <a:solidFill>
                  <a:schemeClr val="bg1"/>
                </a:solidFill>
              </a:rPr>
              <a:t> </a:t>
            </a:r>
            <a:r>
              <a:rPr lang="ru-RU" b="1" dirty="0" smtClean="0">
                <a:solidFill>
                  <a:schemeClr val="bg1"/>
                </a:solidFill>
              </a:rPr>
              <a:t>21 Га </a:t>
            </a:r>
            <a:endParaRPr lang="ru-RU" b="1" dirty="0">
              <a:solidFill>
                <a:schemeClr val="bg1"/>
              </a:solidFill>
            </a:endParaRPr>
          </a:p>
          <a:p>
            <a:r>
              <a:rPr lang="ru-RU" sz="1400" b="1" u="sng" dirty="0" smtClean="0">
                <a:solidFill>
                  <a:schemeClr val="bg1"/>
                </a:solidFill>
              </a:rPr>
              <a:t>Период </a:t>
            </a:r>
            <a:r>
              <a:rPr lang="ru-RU" sz="1400" b="1" u="sng" dirty="0">
                <a:solidFill>
                  <a:schemeClr val="bg1"/>
                </a:solidFill>
              </a:rPr>
              <a:t>освоения</a:t>
            </a:r>
            <a:r>
              <a:rPr lang="ru-RU" sz="1400" b="1" dirty="0">
                <a:solidFill>
                  <a:schemeClr val="bg1"/>
                </a:solidFill>
              </a:rPr>
              <a:t> : </a:t>
            </a:r>
            <a:r>
              <a:rPr lang="ru-RU" sz="1400" b="1" dirty="0" smtClean="0">
                <a:solidFill>
                  <a:schemeClr val="bg1"/>
                </a:solidFill>
              </a:rPr>
              <a:t>2012</a:t>
            </a:r>
            <a:r>
              <a:rPr lang="en-US" sz="1400" b="1" dirty="0" smtClean="0">
                <a:solidFill>
                  <a:schemeClr val="bg1"/>
                </a:solidFill>
              </a:rPr>
              <a:t> </a:t>
            </a:r>
            <a:r>
              <a:rPr lang="ru-RU" sz="1400" b="1" dirty="0" smtClean="0">
                <a:solidFill>
                  <a:schemeClr val="bg1"/>
                </a:solidFill>
              </a:rPr>
              <a:t>г</a:t>
            </a:r>
            <a:r>
              <a:rPr lang="ru-RU" sz="1400" b="1" dirty="0">
                <a:solidFill>
                  <a:schemeClr val="bg1"/>
                </a:solidFill>
              </a:rPr>
              <a:t>.</a:t>
            </a:r>
            <a:r>
              <a:rPr lang="ru-RU" sz="1400" b="1" dirty="0" smtClean="0">
                <a:solidFill>
                  <a:schemeClr val="bg1"/>
                </a:solidFill>
              </a:rPr>
              <a:t> </a:t>
            </a:r>
            <a:r>
              <a:rPr lang="ru-RU" sz="1400" b="1" dirty="0">
                <a:solidFill>
                  <a:schemeClr val="bg1"/>
                </a:solidFill>
              </a:rPr>
              <a:t>– </a:t>
            </a:r>
            <a:r>
              <a:rPr lang="ru-RU" sz="1400" b="1" dirty="0" smtClean="0">
                <a:solidFill>
                  <a:schemeClr val="bg1"/>
                </a:solidFill>
              </a:rPr>
              <a:t>2022 г</a:t>
            </a:r>
            <a:r>
              <a:rPr lang="ru-RU" sz="1400" b="1" dirty="0">
                <a:solidFill>
                  <a:schemeClr val="bg1"/>
                </a:solidFill>
              </a:rPr>
              <a:t>.</a:t>
            </a:r>
          </a:p>
          <a:p>
            <a:endParaRPr lang="ru-RU" dirty="0"/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999"/>
          <a:stretch/>
        </p:blipFill>
        <p:spPr>
          <a:xfrm>
            <a:off x="239550" y="4483316"/>
            <a:ext cx="4044777" cy="2279866"/>
          </a:xfrm>
          <a:prstGeom prst="rect">
            <a:avLst/>
          </a:prstGeom>
          <a:ln w="19050">
            <a:solidFill>
              <a:schemeClr val="bg1"/>
            </a:solidFill>
          </a:ln>
        </p:spPr>
      </p:pic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17"/>
          <a:stretch/>
        </p:blipFill>
        <p:spPr>
          <a:xfrm>
            <a:off x="4648151" y="965886"/>
            <a:ext cx="4184659" cy="2753313"/>
          </a:xfrm>
          <a:prstGeom prst="rect">
            <a:avLst/>
          </a:prstGeom>
          <a:ln w="28575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16930825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0" y="209550"/>
            <a:ext cx="9144000" cy="66484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28000">
                <a:schemeClr val="accent1">
                  <a:tint val="44500"/>
                  <a:satMod val="160000"/>
                </a:schemeClr>
              </a:gs>
              <a:gs pos="74000">
                <a:schemeClr val="bg1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Прямоугольник 4"/>
          <p:cNvSpPr/>
          <p:nvPr/>
        </p:nvSpPr>
        <p:spPr>
          <a:xfrm>
            <a:off x="0" y="0"/>
            <a:ext cx="9144000" cy="2372497"/>
          </a:xfrm>
          <a:prstGeom prst="rect">
            <a:avLst/>
          </a:prstGeom>
          <a:solidFill>
            <a:srgbClr val="205E2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6" name="TextBox 5"/>
          <p:cNvSpPr txBox="1"/>
          <p:nvPr/>
        </p:nvSpPr>
        <p:spPr>
          <a:xfrm>
            <a:off x="86823" y="863082"/>
            <a:ext cx="25963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3600" b="1" dirty="0" smtClean="0">
                <a:solidFill>
                  <a:schemeClr val="bg1"/>
                </a:solidFill>
              </a:rPr>
              <a:t>«Серия 97» </a:t>
            </a:r>
            <a:endParaRPr lang="ru-RU" sz="3600" b="1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696682" y="397385"/>
            <a:ext cx="551644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Выпускается с 1970 года</a:t>
            </a:r>
            <a:endParaRPr lang="ru-RU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u-RU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ru-RU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Включает в себя 5, 9, 10, 17-этажные дома</a:t>
            </a:r>
          </a:p>
          <a:p>
            <a:r>
              <a:rPr lang="ru-RU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ru-RU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Постоянно модернизируется, </a:t>
            </a:r>
          </a:p>
          <a:p>
            <a:r>
              <a:rPr lang="ru-RU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согласно требованиям рынка</a:t>
            </a:r>
          </a:p>
          <a:p>
            <a:r>
              <a:rPr lang="ru-RU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ru-RU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Отвечает всем нормам безопасности </a:t>
            </a:r>
          </a:p>
          <a:p>
            <a:r>
              <a:rPr lang="ru-RU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высотных зданий и сооружений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8284" y="2576808"/>
            <a:ext cx="255340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500" b="1" dirty="0" smtClean="0">
                <a:solidFill>
                  <a:srgbClr val="205E2C"/>
                </a:solidFill>
              </a:rPr>
              <a:t>Преимущества </a:t>
            </a:r>
          </a:p>
          <a:p>
            <a:r>
              <a:rPr lang="ru-RU" sz="2500" b="1" dirty="0" smtClean="0">
                <a:solidFill>
                  <a:srgbClr val="205E2C"/>
                </a:solidFill>
              </a:rPr>
              <a:t>для покупателя:</a:t>
            </a:r>
            <a:endParaRPr lang="ru-RU" sz="2500" b="1" dirty="0">
              <a:solidFill>
                <a:srgbClr val="205E2C"/>
              </a:solidFill>
            </a:endParaRPr>
          </a:p>
        </p:txBody>
      </p:sp>
      <p:sp>
        <p:nvSpPr>
          <p:cNvPr id="9" name="Прямоугольник 8"/>
          <p:cNvSpPr/>
          <p:nvPr/>
        </p:nvSpPr>
        <p:spPr>
          <a:xfrm>
            <a:off x="2769972" y="2576808"/>
            <a:ext cx="5778843" cy="36317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000" dirty="0" smtClean="0"/>
              <a:t>• Оптимальное соотношение </a:t>
            </a:r>
          </a:p>
          <a:p>
            <a:r>
              <a:rPr lang="ru-RU" sz="3000" b="1" dirty="0" smtClean="0">
                <a:solidFill>
                  <a:srgbClr val="205E2C"/>
                </a:solidFill>
              </a:rPr>
              <a:t>«скорость-цена-качество»</a:t>
            </a:r>
          </a:p>
          <a:p>
            <a:r>
              <a:rPr lang="ru-RU" sz="2000" dirty="0" smtClean="0"/>
              <a:t>• </a:t>
            </a:r>
            <a:r>
              <a:rPr lang="ru-RU" sz="2000" dirty="0" err="1" smtClean="0"/>
              <a:t>Быстровозводимость</a:t>
            </a:r>
            <a:endParaRPr lang="ru-RU" sz="2000" dirty="0" smtClean="0"/>
          </a:p>
          <a:p>
            <a:r>
              <a:rPr lang="ru-RU" sz="2000" dirty="0"/>
              <a:t> </a:t>
            </a:r>
            <a:r>
              <a:rPr lang="ru-RU" sz="2000" dirty="0" smtClean="0"/>
              <a:t>  и отработанная система контроля качества</a:t>
            </a:r>
          </a:p>
          <a:p>
            <a:r>
              <a:rPr lang="ru-RU" sz="2000" dirty="0" smtClean="0"/>
              <a:t>• Более 40-а вариантов планировок </a:t>
            </a:r>
            <a:r>
              <a:rPr lang="ru-RU" sz="2000" dirty="0"/>
              <a:t>от небольших </a:t>
            </a:r>
            <a:endParaRPr lang="ru-RU" sz="2000" dirty="0" smtClean="0"/>
          </a:p>
          <a:p>
            <a:r>
              <a:rPr lang="ru-RU" sz="2000" dirty="0" smtClean="0"/>
              <a:t>квартир-студии</a:t>
            </a:r>
            <a:r>
              <a:rPr lang="ru-RU" sz="2000" dirty="0"/>
              <a:t>, доступных по стоимости, которые часто приобретаются молодыми семьями в качестве первого жилья до квартир площадью более 80 м</a:t>
            </a:r>
            <a:r>
              <a:rPr lang="ru-RU" sz="800" dirty="0"/>
              <a:t>2</a:t>
            </a:r>
            <a:r>
              <a:rPr lang="ru-RU" sz="2000" dirty="0"/>
              <a:t>, которые позволяют индивидуально </a:t>
            </a:r>
            <a:r>
              <a:rPr lang="ru-RU" sz="2000" dirty="0" err="1"/>
              <a:t>зонировать</a:t>
            </a:r>
            <a:r>
              <a:rPr lang="ru-RU" sz="2000" dirty="0"/>
              <a:t> пространство. </a:t>
            </a:r>
          </a:p>
          <a:p>
            <a:endParaRPr lang="ru-RU" sz="2000" dirty="0"/>
          </a:p>
        </p:txBody>
      </p:sp>
    </p:spTree>
    <p:extLst>
      <p:ext uri="{BB962C8B-B14F-4D97-AF65-F5344CB8AC3E}">
        <p14:creationId xmlns:p14="http://schemas.microsoft.com/office/powerpoint/2010/main" val="23525946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0" y="209550"/>
            <a:ext cx="9144000" cy="66484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28000">
                <a:schemeClr val="accent1">
                  <a:tint val="44500"/>
                  <a:satMod val="160000"/>
                </a:schemeClr>
              </a:gs>
              <a:gs pos="74000">
                <a:schemeClr val="bg1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Прямоугольник 4"/>
          <p:cNvSpPr/>
          <p:nvPr/>
        </p:nvSpPr>
        <p:spPr>
          <a:xfrm>
            <a:off x="0" y="0"/>
            <a:ext cx="9144000" cy="1252151"/>
          </a:xfrm>
          <a:prstGeom prst="rect">
            <a:avLst/>
          </a:prstGeom>
          <a:solidFill>
            <a:srgbClr val="205E2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6" name="Прямоугольник 5"/>
          <p:cNvSpPr/>
          <p:nvPr/>
        </p:nvSpPr>
        <p:spPr>
          <a:xfrm>
            <a:off x="506626" y="209550"/>
            <a:ext cx="8299623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5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Тенденции развития проектов панельного домостроения</a:t>
            </a:r>
            <a:endParaRPr lang="ru-RU" sz="25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06626" y="1461701"/>
            <a:ext cx="589829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/>
              <a:t>• </a:t>
            </a:r>
            <a:r>
              <a:rPr lang="ru-RU" dirty="0"/>
              <a:t>Качество </a:t>
            </a:r>
            <a:r>
              <a:rPr lang="ru-RU" dirty="0" smtClean="0"/>
              <a:t>объектов</a:t>
            </a:r>
          </a:p>
          <a:p>
            <a:r>
              <a:rPr lang="ru-RU" dirty="0" smtClean="0"/>
              <a:t>•  </a:t>
            </a:r>
            <a:r>
              <a:rPr lang="ru-RU" dirty="0" err="1" smtClean="0"/>
              <a:t>Энергоэффективность</a:t>
            </a:r>
            <a:r>
              <a:rPr lang="ru-RU" dirty="0" smtClean="0"/>
              <a:t> объектов</a:t>
            </a:r>
          </a:p>
          <a:p>
            <a:r>
              <a:rPr lang="ru-RU" dirty="0"/>
              <a:t>• Функциональность среды </a:t>
            </a:r>
            <a:r>
              <a:rPr lang="ru-RU" dirty="0" smtClean="0"/>
              <a:t>проживания</a:t>
            </a:r>
            <a:endParaRPr lang="ru-RU" dirty="0"/>
          </a:p>
        </p:txBody>
      </p:sp>
      <p:sp>
        <p:nvSpPr>
          <p:cNvPr id="8" name="TextBox 7"/>
          <p:cNvSpPr txBox="1"/>
          <p:nvPr/>
        </p:nvSpPr>
        <p:spPr>
          <a:xfrm>
            <a:off x="6326660" y="2707549"/>
            <a:ext cx="24795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>
                <a:solidFill>
                  <a:srgbClr val="205E2C"/>
                </a:solidFill>
              </a:rPr>
              <a:t>Функциональность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049655" y="3213438"/>
            <a:ext cx="2887363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500" dirty="0" smtClean="0"/>
              <a:t>• Социально-бытовая инфраструктура</a:t>
            </a:r>
          </a:p>
          <a:p>
            <a:r>
              <a:rPr lang="ru-RU" sz="1500" dirty="0"/>
              <a:t>• Зоны отдыха и </a:t>
            </a:r>
            <a:r>
              <a:rPr lang="ru-RU" sz="1500" dirty="0" smtClean="0"/>
              <a:t>спорта</a:t>
            </a:r>
            <a:endParaRPr lang="ru-RU" sz="1500" dirty="0"/>
          </a:p>
          <a:p>
            <a:r>
              <a:rPr lang="ru-RU" sz="1500" b="1" dirty="0"/>
              <a:t>• </a:t>
            </a:r>
            <a:r>
              <a:rPr lang="ru-RU" sz="1500" dirty="0"/>
              <a:t>Остановочные пункты общественного </a:t>
            </a:r>
            <a:r>
              <a:rPr lang="ru-RU" sz="1500" dirty="0" smtClean="0"/>
              <a:t>транспорта</a:t>
            </a:r>
          </a:p>
          <a:p>
            <a:r>
              <a:rPr lang="ru-RU" sz="1500" dirty="0"/>
              <a:t>• Безопасная и доступная среда</a:t>
            </a:r>
          </a:p>
          <a:p>
            <a:r>
              <a:rPr lang="ru-RU" sz="1500" dirty="0"/>
              <a:t>• Участки под строительство детских садов и школ</a:t>
            </a:r>
          </a:p>
          <a:p>
            <a:r>
              <a:rPr lang="ru-RU" sz="1500" dirty="0" smtClean="0"/>
              <a:t>• </a:t>
            </a:r>
            <a:r>
              <a:rPr lang="ru-RU" sz="1500" dirty="0"/>
              <a:t>Озеленение</a:t>
            </a:r>
          </a:p>
          <a:p>
            <a:endParaRPr lang="ru-RU" sz="1500" dirty="0"/>
          </a:p>
        </p:txBody>
      </p:sp>
      <p:sp>
        <p:nvSpPr>
          <p:cNvPr id="14" name="Прямоугольник 13"/>
          <p:cNvSpPr/>
          <p:nvPr/>
        </p:nvSpPr>
        <p:spPr>
          <a:xfrm>
            <a:off x="6049655" y="3122400"/>
            <a:ext cx="2743199" cy="2965362"/>
          </a:xfrm>
          <a:prstGeom prst="rect">
            <a:avLst/>
          </a:prstGeom>
          <a:noFill/>
          <a:ln>
            <a:solidFill>
              <a:srgbClr val="2C441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grpSp>
        <p:nvGrpSpPr>
          <p:cNvPr id="2" name="Группа 1"/>
          <p:cNvGrpSpPr/>
          <p:nvPr/>
        </p:nvGrpSpPr>
        <p:grpSpPr>
          <a:xfrm>
            <a:off x="251769" y="2723659"/>
            <a:ext cx="2786449" cy="3380213"/>
            <a:chOff x="3231295" y="2707549"/>
            <a:chExt cx="2786449" cy="3380213"/>
          </a:xfrm>
        </p:grpSpPr>
        <p:sp>
          <p:nvSpPr>
            <p:cNvPr id="10" name="TextBox 9"/>
            <p:cNvSpPr txBox="1"/>
            <p:nvPr/>
          </p:nvSpPr>
          <p:spPr>
            <a:xfrm>
              <a:off x="4090087" y="2707549"/>
              <a:ext cx="119448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ru-RU" b="1" dirty="0" smtClean="0">
                  <a:solidFill>
                    <a:srgbClr val="205E2C"/>
                  </a:solidFill>
                </a:rPr>
                <a:t>Качество</a:t>
              </a:r>
              <a:endParaRPr lang="ru-RU" b="1" dirty="0">
                <a:solidFill>
                  <a:srgbClr val="205E2C"/>
                </a:solidFill>
              </a:endParaRP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3233352" y="3302534"/>
              <a:ext cx="2784392" cy="263149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ru-RU" sz="1500" dirty="0" smtClean="0"/>
                <a:t>• Собственное производство</a:t>
              </a:r>
            </a:p>
            <a:p>
              <a:r>
                <a:rPr lang="ru-RU" sz="1500" dirty="0" smtClean="0"/>
                <a:t>• Лаборатории в каждом цехе</a:t>
              </a:r>
            </a:p>
            <a:p>
              <a:r>
                <a:rPr lang="ru-RU" sz="1500" dirty="0" smtClean="0"/>
                <a:t>• 3-слойная панель, </a:t>
              </a:r>
            </a:p>
            <a:p>
              <a:r>
                <a:rPr lang="ru-RU" sz="1500" dirty="0" smtClean="0"/>
                <a:t>толщиной 400 мм.</a:t>
              </a:r>
            </a:p>
            <a:p>
              <a:r>
                <a:rPr lang="ru-RU" sz="1500" dirty="0" smtClean="0"/>
                <a:t>• 250 наименований ЖБИ для полной комплектации объекта</a:t>
              </a:r>
            </a:p>
            <a:p>
              <a:r>
                <a:rPr lang="ru-RU" sz="1500" dirty="0" smtClean="0"/>
                <a:t>• Многоступенчатый контроль ЖБИ</a:t>
              </a:r>
            </a:p>
            <a:p>
              <a:r>
                <a:rPr lang="ru-RU" sz="1500" dirty="0" smtClean="0"/>
                <a:t>• Полная строительная отделка</a:t>
              </a:r>
            </a:p>
            <a:p>
              <a:endParaRPr lang="ru-RU" sz="1500" dirty="0"/>
            </a:p>
            <a:p>
              <a:endParaRPr lang="ru-RU" sz="1500" dirty="0"/>
            </a:p>
          </p:txBody>
        </p:sp>
        <p:sp>
          <p:nvSpPr>
            <p:cNvPr id="15" name="Прямоугольник 14"/>
            <p:cNvSpPr/>
            <p:nvPr/>
          </p:nvSpPr>
          <p:spPr>
            <a:xfrm>
              <a:off x="3231295" y="3122400"/>
              <a:ext cx="2743199" cy="2965362"/>
            </a:xfrm>
            <a:prstGeom prst="rect">
              <a:avLst/>
            </a:prstGeom>
            <a:noFill/>
            <a:ln>
              <a:solidFill>
                <a:srgbClr val="2C441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  <p:grpSp>
        <p:nvGrpSpPr>
          <p:cNvPr id="18" name="Группа 17"/>
          <p:cNvGrpSpPr/>
          <p:nvPr/>
        </p:nvGrpSpPr>
        <p:grpSpPr>
          <a:xfrm>
            <a:off x="3152776" y="2707549"/>
            <a:ext cx="2931636" cy="3380213"/>
            <a:chOff x="6043489" y="2707549"/>
            <a:chExt cx="2931636" cy="3380213"/>
          </a:xfrm>
        </p:grpSpPr>
        <p:sp>
          <p:nvSpPr>
            <p:cNvPr id="19" name="TextBox 18"/>
            <p:cNvSpPr txBox="1"/>
            <p:nvPr/>
          </p:nvSpPr>
          <p:spPr>
            <a:xfrm>
              <a:off x="6043489" y="2707549"/>
              <a:ext cx="251665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ru-RU" b="1" dirty="0" err="1" smtClean="0">
                  <a:solidFill>
                    <a:srgbClr val="205E2C"/>
                  </a:solidFill>
                </a:rPr>
                <a:t>Энергоэффективность</a:t>
              </a:r>
              <a:endParaRPr lang="ru-RU" b="1" dirty="0">
                <a:solidFill>
                  <a:srgbClr val="205E2C"/>
                </a:solidFill>
              </a:endParaRP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6190733" y="3309933"/>
              <a:ext cx="2784392" cy="240065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ru-RU" sz="1500" dirty="0" smtClean="0"/>
                <a:t>• Индивидуальные тепловые </a:t>
              </a:r>
            </a:p>
            <a:p>
              <a:r>
                <a:rPr lang="ru-RU" sz="1500" dirty="0" smtClean="0"/>
                <a:t>пункты (автоматизированные)</a:t>
              </a:r>
            </a:p>
            <a:p>
              <a:r>
                <a:rPr lang="ru-RU" sz="1500" dirty="0" smtClean="0"/>
                <a:t>• Новые сетевые коммуникации</a:t>
              </a:r>
            </a:p>
            <a:p>
              <a:r>
                <a:rPr lang="ru-RU" sz="1500" dirty="0"/>
                <a:t>• </a:t>
              </a:r>
              <a:r>
                <a:rPr lang="ru-RU" sz="1500" dirty="0" smtClean="0"/>
                <a:t> Котельные на объектах</a:t>
              </a:r>
            </a:p>
            <a:p>
              <a:r>
                <a:rPr lang="ru-RU" sz="1500" dirty="0" smtClean="0"/>
                <a:t>• Индивидуальные приборы учета в квартирах</a:t>
              </a:r>
            </a:p>
            <a:p>
              <a:endParaRPr lang="ru-RU" sz="1500" dirty="0" smtClean="0"/>
            </a:p>
            <a:p>
              <a:endParaRPr lang="ru-RU" sz="1500" dirty="0"/>
            </a:p>
            <a:p>
              <a:endParaRPr lang="ru-RU" sz="1500" dirty="0"/>
            </a:p>
          </p:txBody>
        </p:sp>
        <p:sp>
          <p:nvSpPr>
            <p:cNvPr id="21" name="Прямоугольник 20"/>
            <p:cNvSpPr/>
            <p:nvPr/>
          </p:nvSpPr>
          <p:spPr>
            <a:xfrm>
              <a:off x="6063050" y="3122400"/>
              <a:ext cx="2743199" cy="2965362"/>
            </a:xfrm>
            <a:prstGeom prst="rect">
              <a:avLst/>
            </a:prstGeom>
            <a:noFill/>
            <a:ln>
              <a:solidFill>
                <a:srgbClr val="2C441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</p:spTree>
    <p:extLst>
      <p:ext uri="{BB962C8B-B14F-4D97-AF65-F5344CB8AC3E}">
        <p14:creationId xmlns:p14="http://schemas.microsoft.com/office/powerpoint/2010/main" val="7706844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/>
          <p:cNvSpPr/>
          <p:nvPr/>
        </p:nvSpPr>
        <p:spPr>
          <a:xfrm>
            <a:off x="0" y="0"/>
            <a:ext cx="9144000" cy="66484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28000">
                <a:schemeClr val="accent1">
                  <a:tint val="44500"/>
                  <a:satMod val="160000"/>
                </a:schemeClr>
              </a:gs>
              <a:gs pos="74000">
                <a:schemeClr val="bg1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TextBox 3"/>
          <p:cNvSpPr txBox="1"/>
          <p:nvPr/>
        </p:nvSpPr>
        <p:spPr>
          <a:xfrm>
            <a:off x="2190749" y="3007946"/>
            <a:ext cx="247547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200" b="1" dirty="0" smtClean="0">
                <a:solidFill>
                  <a:srgbClr val="205E2C"/>
                </a:solidFill>
              </a:rPr>
              <a:t>Контроль материалов и изделий</a:t>
            </a:r>
            <a:endParaRPr lang="ru-RU" sz="1200" b="1" dirty="0">
              <a:solidFill>
                <a:srgbClr val="205E2C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37351" y="690940"/>
            <a:ext cx="3906795" cy="23544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500" dirty="0" smtClean="0"/>
              <a:t>• Собственное производство (три формовочных цеха, арматурный цех. Обслуживающие цеха: транспортный, ремонтно-механический, </a:t>
            </a:r>
            <a:r>
              <a:rPr lang="ru-RU" sz="1500" dirty="0" err="1" smtClean="0"/>
              <a:t>энергоцех</a:t>
            </a:r>
            <a:r>
              <a:rPr lang="ru-RU" sz="1500" dirty="0" smtClean="0"/>
              <a:t>)</a:t>
            </a:r>
          </a:p>
          <a:p>
            <a:r>
              <a:rPr lang="ru-RU" sz="1500" dirty="0" smtClean="0"/>
              <a:t>• Лаборатории в каждом формовочном цехе</a:t>
            </a:r>
          </a:p>
          <a:p>
            <a:r>
              <a:rPr lang="ru-RU" sz="1500" dirty="0" smtClean="0"/>
              <a:t>• 250 наименований ЖБИ для полной комплектации объекта</a:t>
            </a:r>
          </a:p>
          <a:p>
            <a:r>
              <a:rPr lang="ru-RU" sz="1500" dirty="0" smtClean="0"/>
              <a:t>• Многоступенчатый контроль ЖБИ</a:t>
            </a:r>
          </a:p>
          <a:p>
            <a:r>
              <a:rPr lang="ru-RU" sz="1200" dirty="0"/>
              <a:t>Качество бетонной смеси – в основе производства </a:t>
            </a:r>
            <a:r>
              <a:rPr lang="ru-RU" sz="1200" dirty="0" smtClean="0"/>
              <a:t>ЖБИ. </a:t>
            </a:r>
            <a:endParaRPr lang="ru-RU" sz="1200" dirty="0"/>
          </a:p>
          <a:p>
            <a:endParaRPr lang="ru-RU" sz="1500" dirty="0" smtClean="0"/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457" y="3532785"/>
            <a:ext cx="4301738" cy="2867825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4652" y="412148"/>
            <a:ext cx="4368115" cy="2912077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4652" y="3537935"/>
            <a:ext cx="4368115" cy="2912076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79173" y="310338"/>
            <a:ext cx="14519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 smtClean="0">
                <a:solidFill>
                  <a:srgbClr val="205E2C"/>
                </a:solidFill>
              </a:rPr>
              <a:t>Качество</a:t>
            </a:r>
            <a:endParaRPr lang="ru-RU" sz="2000" b="1" dirty="0">
              <a:solidFill>
                <a:srgbClr val="205E2C"/>
              </a:solidFill>
            </a:endParaRPr>
          </a:p>
        </p:txBody>
      </p:sp>
      <p:sp>
        <p:nvSpPr>
          <p:cNvPr id="2" name="Прямоугольник 1"/>
          <p:cNvSpPr/>
          <p:nvPr/>
        </p:nvSpPr>
        <p:spPr>
          <a:xfrm>
            <a:off x="237352" y="3613260"/>
            <a:ext cx="166559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000" b="1" dirty="0" smtClean="0"/>
              <a:t>Испытание арматурной стали на растяжение</a:t>
            </a:r>
            <a:endParaRPr lang="ru-RU" sz="1000" b="1" dirty="0"/>
          </a:p>
        </p:txBody>
      </p:sp>
      <p:sp>
        <p:nvSpPr>
          <p:cNvPr id="11" name="Прямоугольник 10"/>
          <p:cNvSpPr/>
          <p:nvPr/>
        </p:nvSpPr>
        <p:spPr>
          <a:xfrm>
            <a:off x="4571999" y="135149"/>
            <a:ext cx="268553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000" b="1" dirty="0" smtClean="0"/>
              <a:t>Сушка заполнителей (песок, щебень)</a:t>
            </a:r>
            <a:endParaRPr lang="ru-RU" sz="1000" b="1" dirty="0"/>
          </a:p>
        </p:txBody>
      </p:sp>
      <p:sp>
        <p:nvSpPr>
          <p:cNvPr id="12" name="Прямоугольник 11"/>
          <p:cNvSpPr/>
          <p:nvPr/>
        </p:nvSpPr>
        <p:spPr>
          <a:xfrm>
            <a:off x="4570968" y="3313507"/>
            <a:ext cx="415290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000" b="1" dirty="0" smtClean="0"/>
              <a:t>Определение прочности бетона косвенным неразрушающим методом</a:t>
            </a:r>
            <a:endParaRPr lang="ru-RU" sz="1000" b="1" dirty="0"/>
          </a:p>
        </p:txBody>
      </p:sp>
    </p:spTree>
    <p:extLst>
      <p:ext uri="{BB962C8B-B14F-4D97-AF65-F5344CB8AC3E}">
        <p14:creationId xmlns:p14="http://schemas.microsoft.com/office/powerpoint/2010/main" val="15554565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0" y="0"/>
            <a:ext cx="9144000" cy="66484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28000">
                <a:schemeClr val="accent1">
                  <a:tint val="44500"/>
                  <a:satMod val="160000"/>
                </a:schemeClr>
              </a:gs>
              <a:gs pos="74000">
                <a:schemeClr val="bg1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507" y="243097"/>
            <a:ext cx="3902312" cy="2772134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507" y="3426561"/>
            <a:ext cx="3902312" cy="2814856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1384" y="243097"/>
            <a:ext cx="4176584" cy="2783047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1384" y="3426561"/>
            <a:ext cx="4234249" cy="2821472"/>
          </a:xfrm>
          <a:prstGeom prst="rect">
            <a:avLst/>
          </a:prstGeom>
        </p:spPr>
      </p:pic>
      <p:sp>
        <p:nvSpPr>
          <p:cNvPr id="9" name="Прямоугольник 8"/>
          <p:cNvSpPr/>
          <p:nvPr/>
        </p:nvSpPr>
        <p:spPr>
          <a:xfrm>
            <a:off x="361433" y="0"/>
            <a:ext cx="2983129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000" b="1" dirty="0" smtClean="0"/>
              <a:t>Образцы кубов, подготовленные к испытаниям</a:t>
            </a:r>
            <a:endParaRPr lang="ru-RU" sz="1000" b="1" dirty="0"/>
          </a:p>
        </p:txBody>
      </p:sp>
      <p:sp>
        <p:nvSpPr>
          <p:cNvPr id="10" name="Прямоугольник 9"/>
          <p:cNvSpPr/>
          <p:nvPr/>
        </p:nvSpPr>
        <p:spPr>
          <a:xfrm>
            <a:off x="4390767" y="0"/>
            <a:ext cx="285029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000" b="1" dirty="0" smtClean="0"/>
              <a:t>Испытания на водонепроницаемость</a:t>
            </a:r>
            <a:endParaRPr lang="ru-RU" sz="1000" b="1" dirty="0"/>
          </a:p>
        </p:txBody>
      </p:sp>
      <p:sp>
        <p:nvSpPr>
          <p:cNvPr id="11" name="Прямоугольник 10"/>
          <p:cNvSpPr/>
          <p:nvPr/>
        </p:nvSpPr>
        <p:spPr>
          <a:xfrm>
            <a:off x="361433" y="3180340"/>
            <a:ext cx="2207741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000" b="1" dirty="0" err="1" smtClean="0"/>
              <a:t>Лабаратория</a:t>
            </a:r>
            <a:endParaRPr lang="ru-RU" sz="1000" b="1" dirty="0"/>
          </a:p>
        </p:txBody>
      </p:sp>
      <p:sp>
        <p:nvSpPr>
          <p:cNvPr id="12" name="Прямоугольник 11"/>
          <p:cNvSpPr/>
          <p:nvPr/>
        </p:nvSpPr>
        <p:spPr>
          <a:xfrm>
            <a:off x="4422687" y="3146130"/>
            <a:ext cx="285029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000" b="1" dirty="0" smtClean="0"/>
              <a:t>Испытания на прочность </a:t>
            </a:r>
            <a:endParaRPr lang="ru-RU" sz="1000" b="1" dirty="0"/>
          </a:p>
        </p:txBody>
      </p:sp>
    </p:spTree>
    <p:extLst>
      <p:ext uri="{BB962C8B-B14F-4D97-AF65-F5344CB8AC3E}">
        <p14:creationId xmlns:p14="http://schemas.microsoft.com/office/powerpoint/2010/main" val="13432756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/>
          <p:cNvSpPr/>
          <p:nvPr/>
        </p:nvSpPr>
        <p:spPr>
          <a:xfrm>
            <a:off x="0" y="0"/>
            <a:ext cx="9144000" cy="66484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28000">
                <a:schemeClr val="accent1">
                  <a:tint val="44500"/>
                  <a:satMod val="160000"/>
                </a:schemeClr>
              </a:gs>
              <a:gs pos="74000">
                <a:schemeClr val="bg1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849" y="354228"/>
            <a:ext cx="3973551" cy="2883181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5375" y="354166"/>
            <a:ext cx="4134443" cy="2883243"/>
          </a:xfrm>
          <a:prstGeom prst="rect">
            <a:avLst/>
          </a:prstGeom>
        </p:spPr>
      </p:pic>
      <p:sp>
        <p:nvSpPr>
          <p:cNvPr id="7" name="Прямоугольник 6"/>
          <p:cNvSpPr/>
          <p:nvPr/>
        </p:nvSpPr>
        <p:spPr>
          <a:xfrm>
            <a:off x="131183" y="3369160"/>
            <a:ext cx="4572000" cy="345094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ru-RU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В состав бетонной </a:t>
            </a:r>
            <a:r>
              <a:rPr lang="ru-RU" sz="11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смеси </a:t>
            </a:r>
            <a:r>
              <a:rPr lang="ru-RU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входят: </a:t>
            </a:r>
            <a:endParaRPr lang="ru-RU" sz="1100" dirty="0" smtClean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ru-RU" sz="11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цемент</a:t>
            </a:r>
            <a:r>
              <a:rPr lang="ru-RU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крупный заполнитель (щебень из природного камня), мелкий заполнитель (песок), вода, пластифицирующая добавка (снижает расход воды; увеличивает прочностные характеристики</a:t>
            </a:r>
            <a:r>
              <a:rPr lang="ru-RU" sz="11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</a:t>
            </a:r>
          </a:p>
          <a:p>
            <a:endParaRPr lang="ru-RU" sz="11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u-RU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У </a:t>
            </a:r>
            <a:r>
              <a:rPr lang="ru-RU" sz="1200" b="1" dirty="0">
                <a:latin typeface="Arial" panose="020B0604020202020204" pitchFamily="34" charset="0"/>
                <a:cs typeface="Arial" panose="020B0604020202020204" pitchFamily="34" charset="0"/>
              </a:rPr>
              <a:t>цемента </a:t>
            </a:r>
            <a:r>
              <a:rPr lang="ru-RU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проверяются: </a:t>
            </a:r>
          </a:p>
          <a:p>
            <a:r>
              <a:rPr lang="ru-RU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прочность</a:t>
            </a:r>
            <a:r>
              <a:rPr lang="ru-RU" sz="12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ru-RU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густота</a:t>
            </a:r>
            <a:r>
              <a:rPr lang="ru-RU" sz="1200" b="1" dirty="0">
                <a:latin typeface="Arial" panose="020B0604020202020204" pitchFamily="34" charset="0"/>
                <a:cs typeface="Arial" panose="020B0604020202020204" pitchFamily="34" charset="0"/>
              </a:rPr>
              <a:t>, сроки схватывания, равномерность изменения объема; </a:t>
            </a:r>
            <a:endParaRPr lang="ru-RU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u-RU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У </a:t>
            </a:r>
            <a:r>
              <a:rPr lang="ru-RU" sz="1200" b="1" dirty="0">
                <a:latin typeface="Arial" panose="020B0604020202020204" pitchFamily="34" charset="0"/>
                <a:cs typeface="Arial" panose="020B0604020202020204" pitchFamily="34" charset="0"/>
              </a:rPr>
              <a:t>щебня определяется зерновой состав, загрязнённость, марка по прочности, форма зёрен, плотность, влажность; </a:t>
            </a:r>
            <a:endParaRPr lang="en-US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u-RU" sz="1200" b="1" dirty="0">
                <a:latin typeface="Arial" panose="020B0604020202020204" pitchFamily="34" charset="0"/>
                <a:cs typeface="Arial" panose="020B0604020202020204" pitchFamily="34" charset="0"/>
              </a:rPr>
              <a:t>У</a:t>
            </a:r>
            <a:r>
              <a:rPr lang="ru-RU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sz="1200" b="1" dirty="0">
                <a:latin typeface="Arial" panose="020B0604020202020204" pitchFamily="34" charset="0"/>
                <a:cs typeface="Arial" panose="020B0604020202020204" pitchFamily="34" charset="0"/>
              </a:rPr>
              <a:t>песка определяется модуль крупности, плотность, влажность, загрязнённость.  </a:t>
            </a:r>
            <a:endParaRPr lang="ru-RU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ru-RU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u-RU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Результаты </a:t>
            </a:r>
            <a:r>
              <a:rPr lang="ru-RU" sz="1200" dirty="0">
                <a:latin typeface="Arial" panose="020B0604020202020204" pitchFamily="34" charset="0"/>
                <a:cs typeface="Arial" panose="020B0604020202020204" pitchFamily="34" charset="0"/>
              </a:rPr>
              <a:t>испытаний заносятся в журнал входного контроля.</a:t>
            </a:r>
          </a:p>
          <a:p>
            <a:endParaRPr lang="ru-RU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endParaRPr lang="ru-RU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Рисунок 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253"/>
          <a:stretch/>
        </p:blipFill>
        <p:spPr>
          <a:xfrm>
            <a:off x="4949698" y="3591575"/>
            <a:ext cx="3639474" cy="2362955"/>
          </a:xfrm>
          <a:prstGeom prst="rect">
            <a:avLst/>
          </a:prstGeom>
        </p:spPr>
      </p:pic>
      <p:sp>
        <p:nvSpPr>
          <p:cNvPr id="10" name="Прямоугольник 9"/>
          <p:cNvSpPr/>
          <p:nvPr/>
        </p:nvSpPr>
        <p:spPr>
          <a:xfrm>
            <a:off x="131183" y="56620"/>
            <a:ext cx="91502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b="1" dirty="0" smtClean="0">
                <a:solidFill>
                  <a:srgbClr val="2C441C"/>
                </a:solidFill>
              </a:rPr>
              <a:t>БСО</a:t>
            </a:r>
            <a:endParaRPr lang="ru-RU" b="1" dirty="0">
              <a:solidFill>
                <a:srgbClr val="2C441C"/>
              </a:solidFill>
            </a:endParaRPr>
          </a:p>
        </p:txBody>
      </p:sp>
      <p:sp>
        <p:nvSpPr>
          <p:cNvPr id="11" name="Прямоугольник 10"/>
          <p:cNvSpPr/>
          <p:nvPr/>
        </p:nvSpPr>
        <p:spPr>
          <a:xfrm>
            <a:off x="4949698" y="3324225"/>
            <a:ext cx="285029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000" b="1" dirty="0" smtClean="0"/>
              <a:t>Оператор БСО</a:t>
            </a:r>
            <a:endParaRPr lang="ru-RU" sz="1000" b="1" dirty="0"/>
          </a:p>
        </p:txBody>
      </p:sp>
    </p:spTree>
    <p:extLst>
      <p:ext uri="{BB962C8B-B14F-4D97-AF65-F5344CB8AC3E}">
        <p14:creationId xmlns:p14="http://schemas.microsoft.com/office/powerpoint/2010/main" val="25293030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0" y="1"/>
            <a:ext cx="914400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28000">
                <a:schemeClr val="accent1">
                  <a:tint val="44500"/>
                  <a:satMod val="160000"/>
                </a:schemeClr>
              </a:gs>
              <a:gs pos="74000">
                <a:schemeClr val="bg1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30805"/>
            <a:ext cx="9144000" cy="6196390"/>
          </a:xfrm>
          <a:prstGeom prst="rect">
            <a:avLst/>
          </a:prstGeom>
        </p:spPr>
      </p:pic>
      <p:sp>
        <p:nvSpPr>
          <p:cNvPr id="6" name="Прямоугольник 5"/>
          <p:cNvSpPr/>
          <p:nvPr/>
        </p:nvSpPr>
        <p:spPr>
          <a:xfrm>
            <a:off x="89994" y="0"/>
            <a:ext cx="273558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b="1" dirty="0" smtClean="0">
                <a:solidFill>
                  <a:srgbClr val="2C441C"/>
                </a:solidFill>
              </a:rPr>
              <a:t>Формовочный цех</a:t>
            </a:r>
            <a:endParaRPr lang="ru-RU" b="1" dirty="0">
              <a:solidFill>
                <a:srgbClr val="2C441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70769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рямоугольник 4"/>
          <p:cNvSpPr/>
          <p:nvPr/>
        </p:nvSpPr>
        <p:spPr>
          <a:xfrm>
            <a:off x="0" y="1"/>
            <a:ext cx="914400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28000">
                <a:schemeClr val="accent1">
                  <a:tint val="44500"/>
                  <a:satMod val="160000"/>
                </a:schemeClr>
              </a:gs>
              <a:gs pos="74000">
                <a:schemeClr val="bg1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07"/>
          <a:stretch/>
        </p:blipFill>
        <p:spPr>
          <a:xfrm>
            <a:off x="279460" y="191530"/>
            <a:ext cx="8585080" cy="6474940"/>
          </a:xfrm>
          <a:prstGeom prst="rect">
            <a:avLst/>
          </a:prstGeom>
          <a:ln w="19050">
            <a:solidFill>
              <a:srgbClr val="205E2C"/>
            </a:solidFill>
          </a:ln>
        </p:spPr>
      </p:pic>
      <p:sp>
        <p:nvSpPr>
          <p:cNvPr id="8" name="Прямоугольник 7"/>
          <p:cNvSpPr/>
          <p:nvPr/>
        </p:nvSpPr>
        <p:spPr>
          <a:xfrm>
            <a:off x="378941" y="346328"/>
            <a:ext cx="4176583" cy="16640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" name="Прямоугольник 5"/>
          <p:cNvSpPr/>
          <p:nvPr/>
        </p:nvSpPr>
        <p:spPr>
          <a:xfrm>
            <a:off x="444217" y="480177"/>
            <a:ext cx="4572000" cy="1396344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>
              <a:lnSpc>
                <a:spcPct val="107000"/>
              </a:lnSpc>
              <a:spcAft>
                <a:spcPts val="0"/>
              </a:spcAft>
            </a:pPr>
            <a:r>
              <a:rPr lang="ru-RU" sz="1600" b="1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Этапы процесса формовки:</a:t>
            </a:r>
          </a:p>
          <a:p>
            <a:pPr algn="just">
              <a:lnSpc>
                <a:spcPct val="107000"/>
              </a:lnSpc>
              <a:spcAft>
                <a:spcPts val="0"/>
              </a:spcAft>
            </a:pPr>
            <a:r>
              <a:rPr lang="ru-RU" sz="1600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• </a:t>
            </a:r>
            <a:r>
              <a:rPr lang="ru-RU" sz="1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укладка металлического каркаса;</a:t>
            </a:r>
            <a:endParaRPr lang="ru-RU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0"/>
              </a:spcAft>
            </a:pPr>
            <a:r>
              <a:rPr lang="ru-RU" sz="1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• </a:t>
            </a:r>
            <a:r>
              <a:rPr lang="ru-RU" sz="1600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укладка </a:t>
            </a:r>
            <a:r>
              <a:rPr lang="ru-RU" sz="1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и уплотнение бетонной смеси;</a:t>
            </a:r>
            <a:endParaRPr lang="ru-RU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0"/>
              </a:spcAft>
            </a:pPr>
            <a:r>
              <a:rPr lang="ru-RU" sz="1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• </a:t>
            </a:r>
            <a:r>
              <a:rPr lang="ru-RU" sz="1600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укладка </a:t>
            </a:r>
            <a:r>
              <a:rPr lang="ru-RU" sz="1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утеплителя;</a:t>
            </a:r>
            <a:endParaRPr lang="ru-RU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0"/>
              </a:spcAft>
            </a:pPr>
            <a:r>
              <a:rPr lang="ru-RU" sz="1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• </a:t>
            </a:r>
            <a:r>
              <a:rPr lang="ru-RU" sz="1600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заполнение </a:t>
            </a:r>
            <a:r>
              <a:rPr lang="ru-RU" sz="1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панели бетонной смесью.</a:t>
            </a:r>
            <a:endParaRPr lang="ru-RU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34689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Прямоугольник 7"/>
          <p:cNvSpPr/>
          <p:nvPr/>
        </p:nvSpPr>
        <p:spPr>
          <a:xfrm>
            <a:off x="0" y="1"/>
            <a:ext cx="914400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28000">
                <a:schemeClr val="accent1">
                  <a:tint val="44500"/>
                  <a:satMod val="160000"/>
                </a:schemeClr>
              </a:gs>
              <a:gs pos="74000">
                <a:schemeClr val="bg1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2986" y="98854"/>
            <a:ext cx="4612160" cy="3074773"/>
          </a:xfrm>
          <a:prstGeom prst="rect">
            <a:avLst/>
          </a:prstGeom>
          <a:ln w="19050">
            <a:solidFill>
              <a:schemeClr val="bg1"/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225510" y="98854"/>
            <a:ext cx="3855309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2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Наполнение </a:t>
            </a:r>
            <a:r>
              <a:rPr lang="ru-RU" sz="1200" b="1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3-слойных панелей:</a:t>
            </a:r>
          </a:p>
          <a:p>
            <a:r>
              <a:rPr lang="ru-RU" sz="1200" b="1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тяжелый </a:t>
            </a:r>
            <a:r>
              <a:rPr lang="ru-RU" sz="12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бетон и внутренний утеплитель. </a:t>
            </a:r>
            <a:endParaRPr lang="ru-RU" sz="1200" b="1" dirty="0" smtClean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u-RU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Три </a:t>
            </a:r>
            <a:r>
              <a:rPr lang="ru-RU" sz="1200" dirty="0">
                <a:latin typeface="Arial" panose="020B0604020202020204" pitchFamily="34" charset="0"/>
                <a:cs typeface="Arial" panose="020B0604020202020204" pitchFamily="34" charset="0"/>
              </a:rPr>
              <a:t>слоя конструкции панели содержат: </a:t>
            </a:r>
            <a:endParaRPr lang="ru-RU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u-RU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• наружный </a:t>
            </a:r>
            <a:r>
              <a:rPr lang="ru-RU" sz="1200" dirty="0">
                <a:latin typeface="Arial" panose="020B0604020202020204" pitchFamily="34" charset="0"/>
                <a:cs typeface="Arial" panose="020B0604020202020204" pitchFamily="34" charset="0"/>
              </a:rPr>
              <a:t>слой </a:t>
            </a:r>
            <a:r>
              <a:rPr lang="ru-RU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бетона</a:t>
            </a:r>
          </a:p>
          <a:p>
            <a:r>
              <a:rPr lang="ru-RU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• утеплитель</a:t>
            </a:r>
          </a:p>
          <a:p>
            <a:r>
              <a:rPr lang="ru-RU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• внутренний </a:t>
            </a:r>
            <a:r>
              <a:rPr lang="ru-RU" sz="1200" dirty="0">
                <a:latin typeface="Arial" panose="020B0604020202020204" pitchFamily="34" charset="0"/>
                <a:cs typeface="Arial" panose="020B0604020202020204" pitchFamily="34" charset="0"/>
              </a:rPr>
              <a:t>слой бетона. </a:t>
            </a:r>
            <a:endParaRPr lang="ru-RU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u-RU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Дом </a:t>
            </a:r>
            <a:r>
              <a:rPr lang="ru-RU" sz="1200" dirty="0">
                <a:latin typeface="Arial" panose="020B0604020202020204" pitchFamily="34" charset="0"/>
                <a:cs typeface="Arial" panose="020B0604020202020204" pitchFamily="34" charset="0"/>
              </a:rPr>
              <a:t>сохраняет тепло, как термос. </a:t>
            </a:r>
            <a:endParaRPr lang="ru-RU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ru-RU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u-RU" sz="1400" b="1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Панели </a:t>
            </a:r>
            <a:r>
              <a:rPr lang="ru-RU" sz="14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имеют толщину </a:t>
            </a:r>
            <a:r>
              <a:rPr lang="ru-RU" sz="1400" b="1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400 </a:t>
            </a:r>
            <a:r>
              <a:rPr lang="ru-RU" sz="14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мм </a:t>
            </a:r>
            <a:endParaRPr lang="ru-RU" sz="1400" b="1" dirty="0" smtClean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u-RU" sz="1400" b="1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и </a:t>
            </a:r>
            <a:r>
              <a:rPr lang="ru-RU" sz="14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высоту 2.70 м</a:t>
            </a:r>
            <a:r>
              <a:rPr lang="ru-RU" sz="1400" b="1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ru-RU" sz="1400" b="1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Наружная – 60 мм наружный слой </a:t>
            </a:r>
          </a:p>
          <a:p>
            <a:r>
              <a:rPr lang="ru-RU" sz="1400" b="1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 мм – утеплитель</a:t>
            </a:r>
          </a:p>
          <a:p>
            <a:r>
              <a:rPr lang="ru-RU" sz="1400" b="1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140 мм – внутренний слой</a:t>
            </a:r>
            <a:endParaRPr lang="ru-RU" sz="1400" b="1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ru-RU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u-RU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При </a:t>
            </a:r>
            <a:r>
              <a:rPr lang="ru-RU" sz="1200" dirty="0">
                <a:latin typeface="Arial" panose="020B0604020202020204" pitchFamily="34" charset="0"/>
                <a:cs typeface="Arial" panose="020B0604020202020204" pitchFamily="34" charset="0"/>
              </a:rPr>
              <a:t>формовке проводится поэтапный операционный контроль – это неизменная составляющая производственного процесса, которая гарантирует качество и комфорт объектов. </a:t>
            </a:r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2986" y="3384583"/>
            <a:ext cx="4598467" cy="3065644"/>
          </a:xfrm>
          <a:prstGeom prst="rect">
            <a:avLst/>
          </a:prstGeom>
          <a:ln w="28575">
            <a:solidFill>
              <a:schemeClr val="bg1"/>
            </a:solidFill>
          </a:ln>
        </p:spPr>
      </p:pic>
      <p:sp>
        <p:nvSpPr>
          <p:cNvPr id="2" name="Прямоугольник 1"/>
          <p:cNvSpPr/>
          <p:nvPr/>
        </p:nvSpPr>
        <p:spPr>
          <a:xfrm>
            <a:off x="231172" y="3604530"/>
            <a:ext cx="3745128" cy="30566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0"/>
              </a:spcAft>
            </a:pPr>
            <a:r>
              <a:rPr lang="ru-RU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В процессе производства изделий </a:t>
            </a:r>
            <a:endParaRPr lang="ru-RU" sz="1200" dirty="0" smtClean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0"/>
              </a:spcAft>
            </a:pPr>
            <a:r>
              <a:rPr lang="ru-RU" sz="1200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используются </a:t>
            </a:r>
            <a:r>
              <a:rPr lang="ru-RU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15 кассетных форм, </a:t>
            </a:r>
            <a:endParaRPr lang="ru-RU" sz="1200" dirty="0" smtClean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0"/>
              </a:spcAft>
            </a:pPr>
            <a:r>
              <a:rPr lang="ru-RU" sz="1200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14 </a:t>
            </a:r>
            <a:r>
              <a:rPr lang="ru-RU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объемных форм </a:t>
            </a:r>
            <a:endParaRPr lang="ru-RU" sz="1200" dirty="0" smtClean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0"/>
              </a:spcAft>
            </a:pPr>
            <a:r>
              <a:rPr lang="ru-RU" sz="1200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ru-RU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для производства плоскостных элементов). И парк форм </a:t>
            </a:r>
            <a:r>
              <a:rPr lang="ru-RU" sz="1200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бортооснастки</a:t>
            </a:r>
            <a:r>
              <a:rPr lang="ru-RU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в количестве 506 штук.</a:t>
            </a:r>
            <a:endParaRPr lang="ru-RU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0"/>
              </a:spcAft>
            </a:pPr>
            <a:r>
              <a:rPr lang="ru-RU" sz="1200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При </a:t>
            </a:r>
            <a:r>
              <a:rPr lang="ru-RU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формовке проводится поэтапный операционный контроль. Перед началом формовки панели осуществляется контроль качества сборки и подготовки форм – чистка, смазка герметичность; </a:t>
            </a:r>
            <a:endParaRPr lang="ru-RU" sz="1200" dirty="0" smtClean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0"/>
              </a:spcAft>
            </a:pPr>
            <a:r>
              <a:rPr lang="ru-RU" sz="1200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Трамбовка </a:t>
            </a:r>
            <a:r>
              <a:rPr lang="ru-RU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бетонной смеси производится при помощи </a:t>
            </a:r>
            <a:r>
              <a:rPr lang="ru-RU" sz="1200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виброплатформы</a:t>
            </a:r>
            <a:r>
              <a:rPr lang="ru-RU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который имеет определенную частоту колебаний и амплитуды. Температура термообработки ЖБИ составляет от 70° (наружная панель) до 80</a:t>
            </a:r>
            <a:r>
              <a:rPr lang="ru-RU" sz="1200" dirty="0">
                <a:latin typeface="Arial" panose="020B0604020202020204" pitchFamily="34" charset="0"/>
                <a:ea typeface="Microsoft JhengHei" panose="020B0604030504040204" pitchFamily="34" charset="-120"/>
                <a:cs typeface="Times New Roman" panose="02020603050405020304" pitchFamily="18" charset="0"/>
              </a:rPr>
              <a:t>°С. </a:t>
            </a:r>
            <a:endParaRPr lang="ru-RU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Скругленный прямоугольник 2"/>
          <p:cNvSpPr/>
          <p:nvPr/>
        </p:nvSpPr>
        <p:spPr>
          <a:xfrm>
            <a:off x="126655" y="1541434"/>
            <a:ext cx="3954163" cy="1275907"/>
          </a:xfrm>
          <a:prstGeom prst="roundRect">
            <a:avLst/>
          </a:prstGeom>
          <a:noFill/>
          <a:ln>
            <a:solidFill>
              <a:srgbClr val="205E2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ln>
                <a:solidFill>
                  <a:srgbClr val="205E2C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40340724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0" y="1"/>
            <a:ext cx="914400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28000">
                <a:schemeClr val="accent1">
                  <a:tint val="44500"/>
                  <a:satMod val="160000"/>
                </a:schemeClr>
              </a:gs>
              <a:gs pos="74000">
                <a:schemeClr val="bg1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871" r="10340"/>
          <a:stretch/>
        </p:blipFill>
        <p:spPr>
          <a:xfrm>
            <a:off x="201907" y="3575224"/>
            <a:ext cx="4341556" cy="2586679"/>
          </a:xfrm>
          <a:prstGeom prst="rect">
            <a:avLst/>
          </a:prstGeom>
          <a:ln w="19050">
            <a:solidFill>
              <a:srgbClr val="205E2C"/>
            </a:solidFill>
          </a:ln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906" y="527224"/>
            <a:ext cx="4300149" cy="2866766"/>
          </a:xfrm>
          <a:prstGeom prst="rect">
            <a:avLst/>
          </a:prstGeom>
          <a:ln w="19050">
            <a:solidFill>
              <a:srgbClr val="205E2C"/>
            </a:solidFill>
          </a:ln>
        </p:spPr>
      </p:pic>
      <p:pic>
        <p:nvPicPr>
          <p:cNvPr id="7" name="Picture 4" descr="https://pp.vk.me/c630321/v630321370/4143b/QGCaJRmFDDY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3033" y="527224"/>
            <a:ext cx="3822354" cy="2866766"/>
          </a:xfrm>
          <a:prstGeom prst="rect">
            <a:avLst/>
          </a:prstGeom>
          <a:noFill/>
          <a:ln w="19050">
            <a:solidFill>
              <a:srgbClr val="205E2C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4909753" y="3637456"/>
            <a:ext cx="3237469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Цех </a:t>
            </a:r>
            <a:r>
              <a:rPr lang="ru-RU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пенополистирола</a:t>
            </a: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 был основан в 1992 году, он входит в состав Формовочного цеха № 1. </a:t>
            </a:r>
            <a:endParaRPr lang="ru-RU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u-RU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Ежемесячно </a:t>
            </a: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выпускается более 1000 куб. м. продукции. </a:t>
            </a:r>
            <a:endParaRPr lang="ru-RU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u-RU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На </a:t>
            </a: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производственной линии трудится 10 человек. </a:t>
            </a:r>
          </a:p>
          <a:p>
            <a:endParaRPr lang="ru-RU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u-RU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В </a:t>
            </a: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2015 году было произведено полное обновление технологической </a:t>
            </a:r>
            <a:r>
              <a:rPr lang="ru-RU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линии.</a:t>
            </a:r>
            <a:endParaRPr lang="ru-RU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Прямоугольник 8"/>
          <p:cNvSpPr/>
          <p:nvPr/>
        </p:nvSpPr>
        <p:spPr>
          <a:xfrm>
            <a:off x="201906" y="67275"/>
            <a:ext cx="325798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b="1" dirty="0" smtClean="0">
                <a:solidFill>
                  <a:srgbClr val="2C441C"/>
                </a:solidFill>
              </a:rPr>
              <a:t>Участок </a:t>
            </a:r>
            <a:r>
              <a:rPr lang="ru-RU" b="1" dirty="0" err="1" smtClean="0">
                <a:solidFill>
                  <a:srgbClr val="2C441C"/>
                </a:solidFill>
              </a:rPr>
              <a:t>пенополистирола</a:t>
            </a:r>
            <a:endParaRPr lang="ru-RU" b="1" dirty="0">
              <a:solidFill>
                <a:srgbClr val="2C441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34431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0" y="1"/>
            <a:ext cx="914400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28000">
                <a:schemeClr val="accent1">
                  <a:tint val="44500"/>
                  <a:satMod val="160000"/>
                </a:schemeClr>
              </a:gs>
              <a:gs pos="74000">
                <a:schemeClr val="bg1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9" name="TextBox 8"/>
          <p:cNvSpPr txBox="1"/>
          <p:nvPr/>
        </p:nvSpPr>
        <p:spPr>
          <a:xfrm>
            <a:off x="149311" y="468835"/>
            <a:ext cx="388929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После </a:t>
            </a:r>
            <a:r>
              <a:rPr lang="ru-RU" sz="1200" dirty="0">
                <a:latin typeface="Arial" panose="020B0604020202020204" pitchFamily="34" charset="0"/>
                <a:cs typeface="Arial" panose="020B0604020202020204" pitchFamily="34" charset="0"/>
              </a:rPr>
              <a:t>прохождения всех испытаний бетон отправляется на производство. </a:t>
            </a:r>
            <a:endParaRPr lang="ru-RU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u-RU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Изделия</a:t>
            </a:r>
            <a:r>
              <a:rPr lang="ru-RU" sz="1200" dirty="0">
                <a:latin typeface="Arial" panose="020B0604020202020204" pitchFamily="34" charset="0"/>
                <a:cs typeface="Arial" panose="020B0604020202020204" pitchFamily="34" charset="0"/>
              </a:rPr>
              <a:t>, изготовленные из определенной партии бетонной смеси также выборочно проверяются для исключения нарушения характеристик в процессе производства. </a:t>
            </a:r>
          </a:p>
          <a:p>
            <a:r>
              <a:rPr lang="ru-RU" sz="1200" dirty="0">
                <a:latin typeface="Arial" panose="020B0604020202020204" pitchFamily="34" charset="0"/>
                <a:cs typeface="Arial" panose="020B0604020202020204" pitchFamily="34" charset="0"/>
              </a:rPr>
              <a:t>Готовые панели на выходе проверяет Отдел технического контроля. </a:t>
            </a:r>
            <a:endParaRPr lang="ru-RU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u-RU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Если </a:t>
            </a:r>
            <a:r>
              <a:rPr lang="ru-RU" sz="1200" dirty="0">
                <a:latin typeface="Arial" panose="020B0604020202020204" pitchFamily="34" charset="0"/>
                <a:cs typeface="Arial" panose="020B0604020202020204" pitchFamily="34" charset="0"/>
              </a:rPr>
              <a:t>лаборатория контролирует материалы и все составляющие изделий, то ОТК определяет соответствие правильности форм, контролирует отсутствие деформаций, соответствий размеров</a:t>
            </a:r>
            <a:r>
              <a:rPr lang="ru-RU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ru-RU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u-RU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Емкость склада готовой продукции </a:t>
            </a:r>
            <a:r>
              <a:rPr lang="ru-RU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– 6800 </a:t>
            </a:r>
            <a:r>
              <a:rPr lang="ru-RU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куб.м</a:t>
            </a:r>
            <a:r>
              <a:rPr lang="ru-RU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ru-RU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u-RU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Ежедневные отгрузки – в среднем </a:t>
            </a:r>
            <a:r>
              <a:rPr lang="ru-RU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5000 </a:t>
            </a:r>
            <a:r>
              <a:rPr lang="ru-RU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куб.м</a:t>
            </a:r>
            <a:r>
              <a:rPr lang="ru-RU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ru-RU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ru-RU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4707" y="3590151"/>
            <a:ext cx="4613188" cy="3075458"/>
          </a:xfrm>
          <a:prstGeom prst="rect">
            <a:avLst/>
          </a:prstGeom>
          <a:ln w="19050">
            <a:solidFill>
              <a:srgbClr val="205E2C"/>
            </a:solidFill>
          </a:ln>
        </p:spPr>
      </p:pic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20" r="10579"/>
          <a:stretch/>
        </p:blipFill>
        <p:spPr>
          <a:xfrm>
            <a:off x="4284707" y="306918"/>
            <a:ext cx="4613188" cy="2976317"/>
          </a:xfrm>
          <a:prstGeom prst="rect">
            <a:avLst/>
          </a:prstGeom>
          <a:ln w="19050">
            <a:solidFill>
              <a:srgbClr val="205E2C"/>
            </a:solidFill>
          </a:ln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55" y="3590151"/>
            <a:ext cx="4038602" cy="3028952"/>
          </a:xfrm>
          <a:prstGeom prst="rect">
            <a:avLst/>
          </a:prstGeom>
          <a:ln w="12700">
            <a:solidFill>
              <a:srgbClr val="205E2C"/>
            </a:solidFill>
          </a:ln>
        </p:spPr>
      </p:pic>
    </p:spTree>
    <p:extLst>
      <p:ext uri="{BB962C8B-B14F-4D97-AF65-F5344CB8AC3E}">
        <p14:creationId xmlns:p14="http://schemas.microsoft.com/office/powerpoint/2010/main" val="2538498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рямоугольник 4"/>
          <p:cNvSpPr/>
          <p:nvPr/>
        </p:nvSpPr>
        <p:spPr>
          <a:xfrm>
            <a:off x="0" y="1"/>
            <a:ext cx="914400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28000">
                <a:schemeClr val="accent1">
                  <a:tint val="44500"/>
                  <a:satMod val="160000"/>
                </a:schemeClr>
              </a:gs>
              <a:gs pos="74000">
                <a:schemeClr val="bg1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Прямоугольник 3"/>
          <p:cNvSpPr/>
          <p:nvPr/>
        </p:nvSpPr>
        <p:spPr>
          <a:xfrm>
            <a:off x="201906" y="67275"/>
            <a:ext cx="325798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b="1" dirty="0" smtClean="0">
                <a:solidFill>
                  <a:srgbClr val="2C441C"/>
                </a:solidFill>
              </a:rPr>
              <a:t>Арматурный цех</a:t>
            </a:r>
            <a:endParaRPr lang="ru-RU" b="1" dirty="0">
              <a:solidFill>
                <a:srgbClr val="2C441C"/>
              </a:solidFill>
            </a:endParaRPr>
          </a:p>
        </p:txBody>
      </p:sp>
      <p:sp>
        <p:nvSpPr>
          <p:cNvPr id="6" name="Прямоугольник 5"/>
          <p:cNvSpPr/>
          <p:nvPr/>
        </p:nvSpPr>
        <p:spPr>
          <a:xfrm>
            <a:off x="4513324" y="749695"/>
            <a:ext cx="4572000" cy="498200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ru-RU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Арматурный цех </a:t>
            </a:r>
            <a:r>
              <a:rPr lang="ru-RU" sz="1200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основан </a:t>
            </a:r>
            <a:r>
              <a:rPr lang="ru-RU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в 1961 году. </a:t>
            </a:r>
            <a:endParaRPr lang="ru-RU" sz="1200" dirty="0" smtClean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ru-RU" sz="1200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Подразделение </a:t>
            </a:r>
            <a:r>
              <a:rPr lang="ru-RU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производит арматурные изделия и каркасы для производства ЖБИ и товарную арматуру для армирования строительных объектов и соединения готовых ЖБИ. </a:t>
            </a:r>
            <a:r>
              <a:rPr lang="ru-RU" sz="12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Всего в номенклатуре цеха более 1000 наименований, таких как: сваи, колонны для монолитного-каркасного строительства, пустотные плиты, внутренние стены, наружные стены, </a:t>
            </a:r>
            <a:r>
              <a:rPr lang="ru-RU" sz="1200" b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сантех</a:t>
            </a:r>
            <a:r>
              <a:rPr lang="ru-RU" sz="12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кабины, лифтовые шахты, лестничные марши, лестничные площадки, кровля и др. </a:t>
            </a:r>
            <a:r>
              <a:rPr lang="ru-RU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позиции. </a:t>
            </a:r>
            <a:endParaRPr lang="ru-RU" sz="1200" dirty="0" smtClean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ru-RU" sz="1200" b="1" dirty="0" smtClean="0">
                <a:latin typeface="Arial" panose="020B0604020202020204" pitchFamily="34" charset="0"/>
                <a:ea typeface="Calibri" panose="020F0502020204030204" pitchFamily="34" charset="0"/>
              </a:rPr>
              <a:t>Ежемесячно </a:t>
            </a:r>
            <a:r>
              <a:rPr lang="ru-RU" sz="1200" b="1" dirty="0">
                <a:latin typeface="Arial" panose="020B0604020202020204" pitchFamily="34" charset="0"/>
                <a:ea typeface="Calibri" panose="020F0502020204030204" pitchFamily="34" charset="0"/>
              </a:rPr>
              <a:t>в цех поступает более 200 тонн металла</a:t>
            </a:r>
            <a:r>
              <a:rPr lang="ru-RU" sz="1200" dirty="0">
                <a:latin typeface="Arial" panose="020B0604020202020204" pitchFamily="34" charset="0"/>
                <a:ea typeface="Calibri" panose="020F0502020204030204" pitchFamily="34" charset="0"/>
              </a:rPr>
              <a:t>. Образцы поступившего металла после проверки сертификатов соответствия ГОСТ отправляются в заводскую лабораторию для испытаний на прочностные характеристики.  После получения положительного заключения лаборатории, металл используется по назначению. </a:t>
            </a:r>
            <a:endParaRPr lang="ru-RU" sz="1200" dirty="0" smtClean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ru-RU" sz="1600" dirty="0" smtClean="0">
                <a:latin typeface="Arial" panose="020B0604020202020204" pitchFamily="34" charset="0"/>
                <a:ea typeface="Calibri" panose="020F0502020204030204" pitchFamily="34" charset="0"/>
              </a:rPr>
              <a:t>Для </a:t>
            </a:r>
            <a:r>
              <a:rPr lang="ru-RU" sz="1600" dirty="0">
                <a:latin typeface="Arial" panose="020B0604020202020204" pitchFamily="34" charset="0"/>
                <a:ea typeface="Calibri" panose="020F0502020204030204" pitchFamily="34" charset="0"/>
              </a:rPr>
              <a:t>изготовления арматурных каркасов и сеток используются 48 машин и механизмов. </a:t>
            </a:r>
            <a:endParaRPr lang="ru-RU" sz="1600" dirty="0" smtClean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ru-RU" sz="1200" dirty="0" smtClean="0">
                <a:latin typeface="Arial" panose="020B0604020202020204" pitchFamily="34" charset="0"/>
                <a:ea typeface="Calibri" panose="020F0502020204030204" pitchFamily="34" charset="0"/>
              </a:rPr>
              <a:t>Рабочие </a:t>
            </a:r>
            <a:r>
              <a:rPr lang="ru-RU" sz="1200" dirty="0">
                <a:latin typeface="Arial" panose="020B0604020202020204" pitchFamily="34" charset="0"/>
                <a:ea typeface="Calibri" panose="020F0502020204030204" pitchFamily="34" charset="0"/>
              </a:rPr>
              <a:t>производят вытяжку, рубку арматуры на станках, сборку пространственных каркасов, варку плоских каркасов и сотни других операций. </a:t>
            </a:r>
            <a:endParaRPr lang="ru-RU" sz="1200" dirty="0"/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35" y="521749"/>
            <a:ext cx="4302924" cy="2869538"/>
          </a:xfrm>
          <a:prstGeom prst="rect">
            <a:avLst/>
          </a:prstGeom>
        </p:spPr>
      </p:pic>
      <p:sp>
        <p:nvSpPr>
          <p:cNvPr id="8" name="Прямоугольник 7"/>
          <p:cNvSpPr/>
          <p:nvPr/>
        </p:nvSpPr>
        <p:spPr>
          <a:xfrm>
            <a:off x="122894" y="3430839"/>
            <a:ext cx="424660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200" b="1" dirty="0">
                <a:solidFill>
                  <a:srgbClr val="205E2C"/>
                </a:solidFill>
              </a:rPr>
              <a:t>Изготовление арматурных сеток на </a:t>
            </a:r>
            <a:r>
              <a:rPr lang="ru-RU" sz="1200" b="1" dirty="0" err="1">
                <a:solidFill>
                  <a:srgbClr val="205E2C"/>
                </a:solidFill>
              </a:rPr>
              <a:t>многоточеченой</a:t>
            </a:r>
            <a:r>
              <a:rPr lang="ru-RU" sz="1200" b="1" dirty="0">
                <a:solidFill>
                  <a:srgbClr val="205E2C"/>
                </a:solidFill>
              </a:rPr>
              <a:t> машине</a:t>
            </a:r>
          </a:p>
        </p:txBody>
      </p:sp>
      <p:pic>
        <p:nvPicPr>
          <p:cNvPr id="9" name="Рисунок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894" y="3754757"/>
            <a:ext cx="4315050" cy="2876701"/>
          </a:xfrm>
          <a:prstGeom prst="rect">
            <a:avLst/>
          </a:prstGeom>
        </p:spPr>
      </p:pic>
      <p:sp>
        <p:nvSpPr>
          <p:cNvPr id="10" name="Прямоугольник 9"/>
          <p:cNvSpPr/>
          <p:nvPr/>
        </p:nvSpPr>
        <p:spPr>
          <a:xfrm>
            <a:off x="4437944" y="6252992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ru-RU" sz="1200" b="1" dirty="0">
                <a:solidFill>
                  <a:srgbClr val="205E2C"/>
                </a:solidFill>
              </a:rPr>
              <a:t>Сетки плит перекрытий готовы к отправке в формовочный цех</a:t>
            </a:r>
          </a:p>
        </p:txBody>
      </p:sp>
    </p:spTree>
    <p:extLst>
      <p:ext uri="{BB962C8B-B14F-4D97-AF65-F5344CB8AC3E}">
        <p14:creationId xmlns:p14="http://schemas.microsoft.com/office/powerpoint/2010/main" val="26322588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0" y="209550"/>
            <a:ext cx="9144000" cy="66484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28000">
                <a:schemeClr val="accent1">
                  <a:tint val="44500"/>
                  <a:satMod val="160000"/>
                </a:schemeClr>
              </a:gs>
              <a:gs pos="74000">
                <a:schemeClr val="bg1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Прямоугольник 4"/>
          <p:cNvSpPr/>
          <p:nvPr/>
        </p:nvSpPr>
        <p:spPr>
          <a:xfrm>
            <a:off x="0" y="0"/>
            <a:ext cx="9144000" cy="1252151"/>
          </a:xfrm>
          <a:prstGeom prst="rect">
            <a:avLst/>
          </a:prstGeom>
          <a:solidFill>
            <a:srgbClr val="205E2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6" name="Прямоугольник 5"/>
          <p:cNvSpPr/>
          <p:nvPr/>
        </p:nvSpPr>
        <p:spPr>
          <a:xfrm>
            <a:off x="350107" y="164410"/>
            <a:ext cx="8126627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25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Технология каркасно-монолитного </a:t>
            </a:r>
            <a:endParaRPr lang="ru-RU" sz="2500" b="1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ru-RU" sz="25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домостроения – «</a:t>
            </a:r>
            <a:r>
              <a:rPr lang="ru-RU" sz="25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Аркос</a:t>
            </a:r>
            <a:r>
              <a:rPr lang="ru-RU" sz="25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». </a:t>
            </a:r>
            <a:endParaRPr lang="ru-RU" sz="25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350107" y="1374213"/>
            <a:ext cx="8304416" cy="53617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ru-RU" sz="1600" b="1" dirty="0" smtClean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Реализуется на предприятии с 2011 года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ru-RU" sz="1600" dirty="0" smtClean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Позволяет </a:t>
            </a:r>
            <a:r>
              <a:rPr lang="ru-RU" sz="1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возводить здания высотой до 30 этажей</a:t>
            </a:r>
            <a:endParaRPr lang="ru-RU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ru-RU" sz="1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Обеспечивает свободные планировки с шагом колонн до </a:t>
            </a:r>
            <a:r>
              <a:rPr lang="ru-RU" sz="1600" dirty="0" smtClean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8,4 х 8,4 </a:t>
            </a:r>
            <a:r>
              <a:rPr lang="ru-RU" sz="1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без выступающего ригеля</a:t>
            </a:r>
            <a:endParaRPr lang="ru-RU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ru-RU" sz="1600" b="1" dirty="0" smtClean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Система </a:t>
            </a:r>
            <a:r>
              <a:rPr lang="ru-RU" sz="1600" b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АРКОС позволяет возводить здания любого назначения:</a:t>
            </a:r>
            <a:endParaRPr lang="ru-RU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ru-RU" sz="1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Административные</a:t>
            </a:r>
            <a:endParaRPr lang="ru-RU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ru-RU" sz="1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Промышленные, складские</a:t>
            </a:r>
            <a:endParaRPr lang="ru-RU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ru-RU" sz="1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Жилые</a:t>
            </a:r>
            <a:endParaRPr lang="ru-RU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ru-RU" sz="1600" b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Жилые и общественные здания, построенные по системе </a:t>
            </a:r>
            <a:r>
              <a:rPr lang="ru-RU" sz="1600" b="1" dirty="0" smtClean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АРКОС</a:t>
            </a:r>
            <a:endParaRPr lang="ru-RU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ru-RU" sz="1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являются </a:t>
            </a:r>
            <a:r>
              <a:rPr lang="ru-RU" sz="1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энергоэффективными</a:t>
            </a:r>
            <a:r>
              <a:rPr lang="ru-RU" sz="1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и отличаются минимальными затратами на возведение и содержание</a:t>
            </a:r>
            <a:endParaRPr lang="ru-RU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ru-RU" sz="1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имеют современные потребительские качества, включающие высший уровень комфорта, свободные и трасформируемые планировочные решения, реализуют разнообразие застройки без дополнительных </a:t>
            </a:r>
            <a:r>
              <a:rPr lang="ru-RU" sz="1600" dirty="0" smtClean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затрат</a:t>
            </a:r>
          </a:p>
          <a:p>
            <a:pPr marL="342900" indent="-342900">
              <a:lnSpc>
                <a:spcPct val="107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ru-RU" sz="1600" dirty="0">
                <a:latin typeface="Arial" panose="020B0604020202020204" pitchFamily="34" charset="0"/>
                <a:cs typeface="Arial" panose="020B0604020202020204" pitchFamily="34" charset="0"/>
              </a:rPr>
              <a:t>В качестве ограждающих конструкций (наружных стен и внутренних перегородок) в системе Аркос ОАО «СтройПанельКомплект» </a:t>
            </a:r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применяет клееные стеновые панели из крупноформатных керамических камней и ячеистобетонных блоков, произведенные на собственной автоматизированной линии</a:t>
            </a:r>
            <a:r>
              <a:rPr lang="ru-RU" sz="1600" dirty="0">
                <a:latin typeface="Arial" panose="020B0604020202020204" pitchFamily="34" charset="0"/>
                <a:cs typeface="Arial" panose="020B0604020202020204" pitchFamily="34" charset="0"/>
              </a:rPr>
              <a:t>. Данное решение значительно увеличивает скорость возведения стен. 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ru-RU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25134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28000">
                <a:schemeClr val="accent1">
                  <a:tint val="44500"/>
                  <a:satMod val="160000"/>
                </a:schemeClr>
              </a:gs>
              <a:gs pos="74000">
                <a:schemeClr val="bg1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TextBox 4"/>
          <p:cNvSpPr txBox="1"/>
          <p:nvPr/>
        </p:nvSpPr>
        <p:spPr>
          <a:xfrm>
            <a:off x="341870" y="155609"/>
            <a:ext cx="814722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b="1" u="sng" dirty="0" smtClean="0"/>
              <a:t>• </a:t>
            </a:r>
            <a:r>
              <a:rPr lang="ru-RU" b="1" u="sng" dirty="0"/>
              <a:t>Жилой комплекс </a:t>
            </a:r>
            <a:r>
              <a:rPr lang="ru-RU" b="1" u="sng" dirty="0" smtClean="0"/>
              <a:t>«Солдатская слободка», 145 квартал,</a:t>
            </a:r>
          </a:p>
          <a:p>
            <a:pPr algn="ctr"/>
            <a:r>
              <a:rPr lang="ru-RU" b="1" u="sng" dirty="0" smtClean="0"/>
              <a:t> </a:t>
            </a:r>
            <a:r>
              <a:rPr lang="ru-RU" b="1" u="sng" dirty="0"/>
              <a:t>ул. </a:t>
            </a:r>
            <a:r>
              <a:rPr lang="ru-RU" b="1" u="sng" dirty="0" smtClean="0"/>
              <a:t>Островского, 40, Пушкина, 6, 8, 10</a:t>
            </a:r>
          </a:p>
          <a:p>
            <a:pPr algn="ctr"/>
            <a:r>
              <a:rPr lang="ru-RU" b="1" u="sng" dirty="0" smtClean="0"/>
              <a:t>Срок реализации: 2012-2018 год</a:t>
            </a:r>
            <a:endParaRPr lang="ru-RU" dirty="0"/>
          </a:p>
          <a:p>
            <a:endParaRPr lang="ru-RU" dirty="0" smtClean="0"/>
          </a:p>
        </p:txBody>
      </p:sp>
      <p:sp>
        <p:nvSpPr>
          <p:cNvPr id="6" name="Прямоугольник 5"/>
          <p:cNvSpPr/>
          <p:nvPr/>
        </p:nvSpPr>
        <p:spPr>
          <a:xfrm>
            <a:off x="884205" y="5274909"/>
            <a:ext cx="8259795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dirty="0" smtClean="0">
                <a:solidFill>
                  <a:srgbClr val="000000"/>
                </a:solidFill>
                <a:latin typeface="Arial" panose="020B0604020202020204" pitchFamily="34" charset="0"/>
              </a:rPr>
              <a:t>• Четыре </a:t>
            </a:r>
            <a:r>
              <a:rPr lang="ru-RU" dirty="0">
                <a:solidFill>
                  <a:srgbClr val="000000"/>
                </a:solidFill>
                <a:latin typeface="Arial" panose="020B0604020202020204" pitchFamily="34" charset="0"/>
              </a:rPr>
              <a:t>20-23-этажных </a:t>
            </a:r>
            <a:r>
              <a:rPr lang="ru-RU" dirty="0" smtClean="0">
                <a:solidFill>
                  <a:srgbClr val="000000"/>
                </a:solidFill>
                <a:latin typeface="Arial" panose="020B0604020202020204" pitchFamily="34" charset="0"/>
              </a:rPr>
              <a:t>дома</a:t>
            </a:r>
          </a:p>
          <a:p>
            <a:r>
              <a:rPr lang="ru-RU" dirty="0" smtClean="0"/>
              <a:t>• 1-2-3-х </a:t>
            </a:r>
            <a:r>
              <a:rPr lang="ru-RU" dirty="0"/>
              <a:t>комнатных квартиры, </a:t>
            </a:r>
            <a:r>
              <a:rPr lang="ru-RU" dirty="0" smtClean="0"/>
              <a:t>в </a:t>
            </a:r>
            <a:r>
              <a:rPr lang="ru-RU" dirty="0" err="1" smtClean="0"/>
              <a:t>т.ч</a:t>
            </a:r>
            <a:r>
              <a:rPr lang="ru-RU" dirty="0" smtClean="0"/>
              <a:t>. свободные планировки</a:t>
            </a:r>
            <a:endParaRPr lang="ru-RU" dirty="0"/>
          </a:p>
          <a:p>
            <a:r>
              <a:rPr lang="ru-RU" dirty="0" smtClean="0"/>
              <a:t>• Панорамное остекление фасадов</a:t>
            </a:r>
          </a:p>
          <a:p>
            <a:r>
              <a:rPr lang="ru-RU" dirty="0" smtClean="0"/>
              <a:t>• Подземная </a:t>
            </a:r>
            <a:r>
              <a:rPr lang="ru-RU" dirty="0"/>
              <a:t>2-х </a:t>
            </a:r>
            <a:r>
              <a:rPr lang="ru-RU" dirty="0" smtClean="0"/>
              <a:t>уровневая парковка</a:t>
            </a:r>
          </a:p>
          <a:p>
            <a:r>
              <a:rPr lang="ru-RU" dirty="0" smtClean="0"/>
              <a:t>• Встроенные помещения </a:t>
            </a:r>
            <a:r>
              <a:rPr lang="ru-RU" dirty="0"/>
              <a:t>общественного назначения, </a:t>
            </a:r>
            <a:r>
              <a:rPr lang="ru-RU" dirty="0" smtClean="0"/>
              <a:t>с отдельными входами</a:t>
            </a:r>
          </a:p>
          <a:p>
            <a:endParaRPr lang="ru-RU" dirty="0"/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176"/>
          <a:stretch/>
        </p:blipFill>
        <p:spPr>
          <a:xfrm>
            <a:off x="217283" y="1195058"/>
            <a:ext cx="8692819" cy="3988513"/>
          </a:xfrm>
          <a:prstGeom prst="rect">
            <a:avLst/>
          </a:prstGeom>
          <a:ln w="28575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9332362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28000">
                <a:schemeClr val="accent1">
                  <a:tint val="44500"/>
                  <a:satMod val="160000"/>
                </a:schemeClr>
              </a:gs>
              <a:gs pos="74000">
                <a:schemeClr val="bg1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5" name="Рисунок 1" descr="Новый рисунок (12).bmp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0900" y="2867636"/>
            <a:ext cx="5088862" cy="3874324"/>
          </a:xfrm>
          <a:prstGeom prst="rect">
            <a:avLst/>
          </a:prstGeom>
          <a:noFill/>
          <a:ln w="28575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Текст 4"/>
          <p:cNvSpPr txBox="1">
            <a:spLocks/>
          </p:cNvSpPr>
          <p:nvPr/>
        </p:nvSpPr>
        <p:spPr bwMode="auto">
          <a:xfrm>
            <a:off x="0" y="4626007"/>
            <a:ext cx="3736550" cy="1163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65125" indent="-255588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ts val="400"/>
              </a:spcBef>
              <a:buClr>
                <a:schemeClr val="accent1"/>
              </a:buClr>
              <a:buSzPct val="68000"/>
              <a:buFontTx/>
              <a:buNone/>
            </a:pPr>
            <a:r>
              <a:rPr lang="ru-RU" altLang="ru-RU" sz="2200" b="1" dirty="0" smtClean="0">
                <a:cs typeface="Arial" panose="020B0604020202020204" pitchFamily="34" charset="0"/>
              </a:rPr>
              <a:t>Расположение </a:t>
            </a:r>
          </a:p>
          <a:p>
            <a:pPr eaLnBrk="1" hangingPunct="1">
              <a:spcBef>
                <a:spcPts val="400"/>
              </a:spcBef>
              <a:buClr>
                <a:schemeClr val="accent1"/>
              </a:buClr>
              <a:buSzPct val="68000"/>
              <a:buFontTx/>
              <a:buNone/>
            </a:pPr>
            <a:r>
              <a:rPr lang="ru-RU" altLang="ru-RU" sz="2200" b="1" dirty="0" smtClean="0">
                <a:cs typeface="Arial" panose="020B0604020202020204" pitchFamily="34" charset="0"/>
              </a:rPr>
              <a:t>элементов перекрытия</a:t>
            </a:r>
            <a:endParaRPr lang="ru-RU" altLang="ru-RU" sz="2200" b="1" dirty="0">
              <a:cs typeface="Arial" panose="020B0604020202020204" pitchFamily="34" charset="0"/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4006444" y="321502"/>
            <a:ext cx="4542975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2200" b="1" dirty="0" smtClean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Основа системы АРКОС –  </a:t>
            </a:r>
          </a:p>
          <a:p>
            <a:r>
              <a:rPr lang="ru-RU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сборно</a:t>
            </a:r>
            <a:r>
              <a:rPr lang="ru-RU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sz="2200" dirty="0">
                <a:latin typeface="Arial" panose="020B0604020202020204" pitchFamily="34" charset="0"/>
                <a:cs typeface="Arial" panose="020B0604020202020204" pitchFamily="34" charset="0"/>
              </a:rPr>
              <a:t>– монолитный </a:t>
            </a:r>
            <a:r>
              <a:rPr lang="ru-RU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каркас</a:t>
            </a:r>
          </a:p>
          <a:p>
            <a:r>
              <a:rPr lang="ru-RU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с </a:t>
            </a:r>
            <a:r>
              <a:rPr lang="ru-RU" sz="2200" dirty="0">
                <a:latin typeface="Arial" panose="020B0604020202020204" pitchFamily="34" charset="0"/>
                <a:cs typeface="Arial" panose="020B0604020202020204" pitchFamily="34" charset="0"/>
              </a:rPr>
              <a:t>плоскими дисками перекрытий </a:t>
            </a:r>
            <a:endParaRPr lang="ru-RU" sz="2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u-RU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из </a:t>
            </a:r>
            <a:r>
              <a:rPr lang="ru-RU" sz="2200" dirty="0">
                <a:latin typeface="Arial" panose="020B0604020202020204" pitchFamily="34" charset="0"/>
                <a:cs typeface="Arial" panose="020B0604020202020204" pitchFamily="34" charset="0"/>
              </a:rPr>
              <a:t>многопустотных плит </a:t>
            </a:r>
          </a:p>
        </p:txBody>
      </p:sp>
      <p:sp>
        <p:nvSpPr>
          <p:cNvPr id="8" name="Стрелка вправо 7"/>
          <p:cNvSpPr/>
          <p:nvPr/>
        </p:nvSpPr>
        <p:spPr>
          <a:xfrm>
            <a:off x="2678024" y="5328616"/>
            <a:ext cx="1058526" cy="502338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9" name="Стрелка вправо 8"/>
          <p:cNvSpPr/>
          <p:nvPr/>
        </p:nvSpPr>
        <p:spPr>
          <a:xfrm>
            <a:off x="3940900" y="1768052"/>
            <a:ext cx="1020399" cy="477207"/>
          </a:xfrm>
          <a:prstGeom prst="rightArrow">
            <a:avLst/>
          </a:prstGeom>
          <a:solidFill>
            <a:srgbClr val="00B0F0"/>
          </a:solidFill>
          <a:ln>
            <a:noFill/>
          </a:ln>
          <a:scene3d>
            <a:camera prst="orthographicFront">
              <a:rot lat="0" lon="10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0" name="Рисунок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309" y="280676"/>
            <a:ext cx="3709416" cy="2770632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06" t="21838" r="5545" b="35310"/>
          <a:stretch/>
        </p:blipFill>
        <p:spPr>
          <a:xfrm>
            <a:off x="141373" y="3137690"/>
            <a:ext cx="3685290" cy="892363"/>
          </a:xfrm>
          <a:prstGeom prst="rect">
            <a:avLst/>
          </a:prstGeom>
          <a:ln w="28575">
            <a:solidFill>
              <a:schemeClr val="accent1"/>
            </a:solidFill>
          </a:ln>
        </p:spPr>
      </p:pic>
      <p:sp>
        <p:nvSpPr>
          <p:cNvPr id="13" name="Прямоугольник 12"/>
          <p:cNvSpPr/>
          <p:nvPr/>
        </p:nvSpPr>
        <p:spPr>
          <a:xfrm>
            <a:off x="4006444" y="222130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ru-RU" dirty="0" smtClean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Составляющие элементы – плиты </a:t>
            </a:r>
            <a:r>
              <a:rPr lang="ru-RU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перекрытия и </a:t>
            </a:r>
            <a:r>
              <a:rPr lang="ru-RU" dirty="0" smtClean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колонны.</a:t>
            </a:r>
            <a:endParaRPr lang="ru-RU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Прямоугольник 13"/>
          <p:cNvSpPr/>
          <p:nvPr/>
        </p:nvSpPr>
        <p:spPr>
          <a:xfrm>
            <a:off x="0" y="6073775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ru-RU" sz="1600" dirty="0" smtClean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Колонны с изготавливаются в ФЦ № 1</a:t>
            </a:r>
            <a:endParaRPr lang="ru-RU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41463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28000">
                <a:schemeClr val="accent1">
                  <a:tint val="44500"/>
                  <a:satMod val="160000"/>
                </a:schemeClr>
              </a:gs>
              <a:gs pos="74000">
                <a:schemeClr val="bg1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TextBox 4"/>
          <p:cNvSpPr txBox="1"/>
          <p:nvPr/>
        </p:nvSpPr>
        <p:spPr>
          <a:xfrm>
            <a:off x="4206790" y="158694"/>
            <a:ext cx="49220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ru-RU" b="1" dirty="0"/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20" t="11316" r="23753"/>
          <a:stretch/>
        </p:blipFill>
        <p:spPr>
          <a:xfrm>
            <a:off x="5804723" y="201698"/>
            <a:ext cx="3132146" cy="612025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29412" y="130954"/>
            <a:ext cx="5383384" cy="21929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400"/>
              </a:spcBef>
              <a:buClr>
                <a:schemeClr val="accent1"/>
              </a:buClr>
              <a:buSzPct val="68000"/>
            </a:pPr>
            <a:r>
              <a:rPr lang="ru-RU" altLang="ru-RU" sz="1550" b="1" dirty="0" smtClean="0">
                <a:latin typeface="Arial" panose="020B0604020202020204" pitchFamily="34" charset="0"/>
                <a:cs typeface="Arial" panose="020B0604020202020204" pitchFamily="34" charset="0"/>
              </a:rPr>
              <a:t>Преимущество:</a:t>
            </a:r>
          </a:p>
          <a:p>
            <a:pPr>
              <a:spcBef>
                <a:spcPts val="400"/>
              </a:spcBef>
              <a:buClr>
                <a:schemeClr val="accent1"/>
              </a:buClr>
              <a:buSzPct val="68000"/>
            </a:pPr>
            <a:r>
              <a:rPr lang="ru-RU" altLang="ru-RU" sz="1550" b="1" dirty="0" smtClean="0">
                <a:latin typeface="Arial" panose="020B0604020202020204" pitchFamily="34" charset="0"/>
                <a:cs typeface="Arial" panose="020B0604020202020204" pitchFamily="34" charset="0"/>
              </a:rPr>
              <a:t>Помещения </a:t>
            </a:r>
            <a:r>
              <a:rPr lang="ru-RU" altLang="ru-RU" sz="1550" b="1" dirty="0">
                <a:latin typeface="Arial" panose="020B0604020202020204" pitchFamily="34" charset="0"/>
                <a:cs typeface="Arial" panose="020B0604020202020204" pitchFamily="34" charset="0"/>
              </a:rPr>
              <a:t>свободной планировки </a:t>
            </a:r>
            <a:endParaRPr lang="ru-RU" altLang="ru-RU" sz="155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400"/>
              </a:spcBef>
              <a:buClr>
                <a:schemeClr val="accent1"/>
              </a:buClr>
              <a:buSzPct val="68000"/>
            </a:pPr>
            <a:r>
              <a:rPr lang="ru-RU" altLang="ru-RU" sz="1550" b="1" dirty="0" smtClean="0">
                <a:latin typeface="Arial" panose="020B0604020202020204" pitchFamily="34" charset="0"/>
                <a:cs typeface="Arial" panose="020B0604020202020204" pitchFamily="34" charset="0"/>
              </a:rPr>
              <a:t>с </a:t>
            </a:r>
            <a:r>
              <a:rPr lang="ru-RU" altLang="ru-RU" sz="1550" b="1" dirty="0">
                <a:latin typeface="Arial" panose="020B0604020202020204" pitchFamily="34" charset="0"/>
                <a:cs typeface="Arial" panose="020B0604020202020204" pitchFamily="34" charset="0"/>
              </a:rPr>
              <a:t>панорамным остеклением просторны и наполнены естественным светом. </a:t>
            </a:r>
            <a:r>
              <a:rPr lang="ru-RU" altLang="ru-RU" sz="1550" b="1" dirty="0" smtClean="0">
                <a:latin typeface="Arial" panose="020B0604020202020204" pitchFamily="34" charset="0"/>
                <a:cs typeface="Arial" panose="020B0604020202020204" pitchFamily="34" charset="0"/>
              </a:rPr>
              <a:t>Пространство </a:t>
            </a:r>
            <a:r>
              <a:rPr lang="ru-RU" altLang="ru-RU" sz="1550" b="1" dirty="0">
                <a:latin typeface="Arial" panose="020B0604020202020204" pitchFamily="34" charset="0"/>
                <a:cs typeface="Arial" panose="020B0604020202020204" pitchFamily="34" charset="0"/>
              </a:rPr>
              <a:t>квартиры </a:t>
            </a:r>
            <a:r>
              <a:rPr lang="ru-RU" altLang="ru-RU" sz="1550" b="1" dirty="0" smtClean="0">
                <a:latin typeface="Arial" panose="020B0604020202020204" pitchFamily="34" charset="0"/>
                <a:cs typeface="Arial" panose="020B0604020202020204" pitchFamily="34" charset="0"/>
              </a:rPr>
              <a:t>является хорошим «фундаментом» для индивидуальных архитектурно-планировочных </a:t>
            </a:r>
          </a:p>
          <a:p>
            <a:pPr>
              <a:spcBef>
                <a:spcPts val="400"/>
              </a:spcBef>
              <a:buClr>
                <a:schemeClr val="accent1"/>
              </a:buClr>
              <a:buSzPct val="68000"/>
            </a:pPr>
            <a:r>
              <a:rPr lang="ru-RU" altLang="ru-RU" sz="1550" b="1" dirty="0" smtClean="0">
                <a:latin typeface="Arial" panose="020B0604020202020204" pitchFamily="34" charset="0"/>
                <a:cs typeface="Arial" panose="020B0604020202020204" pitchFamily="34" charset="0"/>
              </a:rPr>
              <a:t>и </a:t>
            </a:r>
            <a:r>
              <a:rPr lang="ru-RU" altLang="ru-RU" sz="1550" b="1" dirty="0">
                <a:latin typeface="Arial" panose="020B0604020202020204" pitchFamily="34" charset="0"/>
                <a:cs typeface="Arial" panose="020B0604020202020204" pitchFamily="34" charset="0"/>
              </a:rPr>
              <a:t>дизайнерских решений. </a:t>
            </a:r>
          </a:p>
          <a:p>
            <a:endParaRPr lang="ru-RU" dirty="0"/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209" y="2205833"/>
            <a:ext cx="5383383" cy="4017269"/>
          </a:xfrm>
          <a:prstGeom prst="rect">
            <a:avLst/>
          </a:prstGeom>
          <a:ln w="28575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5881326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0" y="209550"/>
            <a:ext cx="9144000" cy="66484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28000">
                <a:schemeClr val="accent1">
                  <a:tint val="44500"/>
                  <a:satMod val="160000"/>
                </a:schemeClr>
              </a:gs>
              <a:gs pos="74000">
                <a:schemeClr val="bg1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Прямоугольник 4"/>
          <p:cNvSpPr/>
          <p:nvPr/>
        </p:nvSpPr>
        <p:spPr>
          <a:xfrm>
            <a:off x="0" y="0"/>
            <a:ext cx="9144000" cy="1252151"/>
          </a:xfrm>
          <a:prstGeom prst="rect">
            <a:avLst/>
          </a:prstGeom>
          <a:solidFill>
            <a:srgbClr val="205E2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6" name="TextBox 5"/>
          <p:cNvSpPr txBox="1"/>
          <p:nvPr/>
        </p:nvSpPr>
        <p:spPr>
          <a:xfrm>
            <a:off x="210196" y="159946"/>
            <a:ext cx="558525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Технология малоэтажного строительства </a:t>
            </a:r>
          </a:p>
          <a:p>
            <a:r>
              <a:rPr lang="ru-RU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sz="20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из </a:t>
            </a:r>
            <a:r>
              <a:rPr lang="ru-RU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готовых кирпичных стен –  </a:t>
            </a:r>
            <a:r>
              <a:rPr lang="en-US" sz="2000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WonderBlok</a:t>
            </a:r>
            <a:endParaRPr lang="ru-RU" sz="2000" b="1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10196" y="1295836"/>
            <a:ext cx="5001883" cy="5093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>
                <a:solidFill>
                  <a:srgbClr val="205E2C"/>
                </a:solidFill>
              </a:rPr>
              <a:t>«СтройПанельКомплект» </a:t>
            </a:r>
            <a:r>
              <a:rPr lang="ru-RU" sz="2000" b="1" dirty="0" smtClean="0">
                <a:solidFill>
                  <a:srgbClr val="205E2C"/>
                </a:solidFill>
              </a:rPr>
              <a:t>единственное предприятие в РФ, которое занимается промышленным выпуском </a:t>
            </a:r>
            <a:r>
              <a:rPr lang="ru-RU" sz="2000" b="1" dirty="0">
                <a:solidFill>
                  <a:srgbClr val="205E2C"/>
                </a:solidFill>
              </a:rPr>
              <a:t>стеновых панелей из керамических блоков методом склеивания. </a:t>
            </a:r>
            <a:endParaRPr lang="ru-RU" sz="2000" b="1" dirty="0" smtClean="0">
              <a:solidFill>
                <a:srgbClr val="205E2C"/>
              </a:solidFill>
            </a:endParaRPr>
          </a:p>
          <a:p>
            <a:endParaRPr lang="ru-RU" b="1" dirty="0" smtClean="0"/>
          </a:p>
          <a:p>
            <a:r>
              <a:rPr lang="ru-RU" b="1" dirty="0" smtClean="0"/>
              <a:t>В 2011 году на предприятии был возведен Цех стеновых панелей с автоматизированной линией по </a:t>
            </a:r>
            <a:r>
              <a:rPr lang="ru-RU" b="1" dirty="0"/>
              <a:t>производству </a:t>
            </a:r>
            <a:r>
              <a:rPr lang="ru-RU" b="1" dirty="0" smtClean="0"/>
              <a:t>керамических блоков. Оборудование приобретено в Австрии. </a:t>
            </a:r>
            <a:endParaRPr lang="ru-RU" b="1" dirty="0"/>
          </a:p>
          <a:p>
            <a:endParaRPr lang="ru-RU" sz="1500" dirty="0" smtClean="0"/>
          </a:p>
          <a:p>
            <a:r>
              <a:rPr lang="ru-RU" sz="1500" b="1" dirty="0" smtClean="0"/>
              <a:t>Керамические </a:t>
            </a:r>
            <a:r>
              <a:rPr lang="ru-RU" sz="1500" b="1" dirty="0"/>
              <a:t>панели можно применять в следующих сферах строительства:</a:t>
            </a:r>
          </a:p>
          <a:p>
            <a:r>
              <a:rPr lang="ru-RU" sz="1500" dirty="0" smtClean="0"/>
              <a:t>– в </a:t>
            </a:r>
            <a:r>
              <a:rPr lang="ru-RU" sz="1500" dirty="0"/>
              <a:t>качестве несущих стен в домах высотностью </a:t>
            </a:r>
            <a:r>
              <a:rPr lang="ru-RU" sz="1500" dirty="0" smtClean="0"/>
              <a:t>5 </a:t>
            </a:r>
            <a:r>
              <a:rPr lang="ru-RU" sz="1500" dirty="0"/>
              <a:t>этажей;</a:t>
            </a:r>
          </a:p>
          <a:p>
            <a:r>
              <a:rPr lang="ru-RU" sz="1500" dirty="0" smtClean="0"/>
              <a:t>– в </a:t>
            </a:r>
            <a:r>
              <a:rPr lang="ru-RU" sz="1500" dirty="0"/>
              <a:t>качестве ненесущих или самонесущих стен (внутренних и наружных) в зданиях любой этажности и любого назначения;</a:t>
            </a:r>
          </a:p>
          <a:p>
            <a:r>
              <a:rPr lang="ru-RU" sz="1500" dirty="0" smtClean="0"/>
              <a:t>– в </a:t>
            </a:r>
            <a:r>
              <a:rPr lang="ru-RU" sz="1500" dirty="0"/>
              <a:t>качестве заполнения стен в монолитно-каркасном </a:t>
            </a:r>
            <a:r>
              <a:rPr lang="ru-RU" sz="1500" dirty="0" smtClean="0"/>
              <a:t>домостроении</a:t>
            </a:r>
            <a:endParaRPr lang="ru-RU" dirty="0"/>
          </a:p>
        </p:txBody>
      </p:sp>
      <p:pic>
        <p:nvPicPr>
          <p:cNvPr id="8" name="Picture 3" descr="Z:\ОСО\Мероприятия 2016\Клуб директоров Свердловского района\Фото разные для презентации\wanderblok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5204" y="69961"/>
            <a:ext cx="2918806" cy="1128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Z:\ОСО\Вандерблок\Публикации Метражи\Фото статья 3\_DSC1431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10" r="20165"/>
          <a:stretch/>
        </p:blipFill>
        <p:spPr bwMode="auto">
          <a:xfrm>
            <a:off x="6012305" y="1295579"/>
            <a:ext cx="2918806" cy="2812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Z:\ОСО\Мероприятия 2016\Клуб директоров Свердловского района\Фото разные для презентации\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2079" y="4239235"/>
            <a:ext cx="3719031" cy="2480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65467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28000">
                <a:schemeClr val="accent1">
                  <a:tint val="44500"/>
                  <a:satMod val="160000"/>
                </a:schemeClr>
              </a:gs>
              <a:gs pos="74000">
                <a:schemeClr val="bg1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967" y="3864996"/>
            <a:ext cx="3756454" cy="2501084"/>
          </a:xfrm>
          <a:prstGeom prst="rect">
            <a:avLst/>
          </a:prstGeom>
          <a:ln w="12700">
            <a:solidFill>
              <a:srgbClr val="205E2C"/>
            </a:solidFill>
          </a:ln>
        </p:spPr>
      </p:pic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437"/>
          <a:stretch/>
        </p:blipFill>
        <p:spPr>
          <a:xfrm>
            <a:off x="273967" y="790270"/>
            <a:ext cx="3756454" cy="2914321"/>
          </a:xfrm>
          <a:prstGeom prst="rect">
            <a:avLst/>
          </a:prstGeom>
          <a:ln w="12700">
            <a:solidFill>
              <a:srgbClr val="205E2C"/>
            </a:solidFill>
          </a:ln>
        </p:spPr>
      </p:pic>
      <p:pic>
        <p:nvPicPr>
          <p:cNvPr id="6" name="Picture 8" descr="Z:\ОСО\Мероприятия 2016\Клуб директоров Свердловского района\Фото разные для презентации\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3770" y="773803"/>
            <a:ext cx="4394769" cy="2930788"/>
          </a:xfrm>
          <a:prstGeom prst="rect">
            <a:avLst/>
          </a:prstGeom>
          <a:noFill/>
          <a:ln w="12700">
            <a:solidFill>
              <a:srgbClr val="205E2C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Прямоугольник 7"/>
          <p:cNvSpPr/>
          <p:nvPr/>
        </p:nvSpPr>
        <p:spPr>
          <a:xfrm>
            <a:off x="234779" y="143939"/>
            <a:ext cx="51198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dirty="0" smtClean="0"/>
              <a:t>Линия полностью автоматизирована</a:t>
            </a:r>
          </a:p>
          <a:p>
            <a:r>
              <a:rPr lang="ru-RU" dirty="0" smtClean="0"/>
              <a:t>Технологическая бригада состоит из 5 человек</a:t>
            </a:r>
            <a:endParaRPr lang="ru-RU" dirty="0"/>
          </a:p>
        </p:txBody>
      </p:sp>
      <p:pic>
        <p:nvPicPr>
          <p:cNvPr id="11" name="Рисунок 10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687"/>
          <a:stretch/>
        </p:blipFill>
        <p:spPr>
          <a:xfrm>
            <a:off x="4207561" y="3864996"/>
            <a:ext cx="4400978" cy="2486377"/>
          </a:xfrm>
          <a:prstGeom prst="rect">
            <a:avLst/>
          </a:prstGeom>
          <a:ln w="12700">
            <a:solidFill>
              <a:srgbClr val="205E2C"/>
            </a:solidFill>
          </a:ln>
        </p:spPr>
      </p:pic>
    </p:spTree>
    <p:extLst>
      <p:ext uri="{BB962C8B-B14F-4D97-AF65-F5344CB8AC3E}">
        <p14:creationId xmlns:p14="http://schemas.microsoft.com/office/powerpoint/2010/main" val="16351082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28000">
                <a:schemeClr val="accent1">
                  <a:tint val="44500"/>
                  <a:satMod val="160000"/>
                </a:schemeClr>
              </a:gs>
              <a:gs pos="74000">
                <a:schemeClr val="bg1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44981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New LiniyaZavod_1_53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72428" y="-898518"/>
            <a:ext cx="9433711" cy="7546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0983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2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0" y="209550"/>
            <a:ext cx="9144000" cy="66484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28000">
                <a:schemeClr val="accent1">
                  <a:tint val="44500"/>
                  <a:satMod val="160000"/>
                </a:schemeClr>
              </a:gs>
              <a:gs pos="74000">
                <a:schemeClr val="bg1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Прямоугольник 4"/>
          <p:cNvSpPr/>
          <p:nvPr/>
        </p:nvSpPr>
        <p:spPr>
          <a:xfrm>
            <a:off x="0" y="1"/>
            <a:ext cx="9144000" cy="964276"/>
          </a:xfrm>
          <a:prstGeom prst="rect">
            <a:avLst/>
          </a:prstGeom>
          <a:solidFill>
            <a:srgbClr val="205E2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6" name="Прямоугольник 5"/>
          <p:cNvSpPr/>
          <p:nvPr/>
        </p:nvSpPr>
        <p:spPr>
          <a:xfrm>
            <a:off x="3566160" y="147441"/>
            <a:ext cx="5418849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ru-RU" sz="20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Применение технологии в проектах </a:t>
            </a:r>
          </a:p>
          <a:p>
            <a:pPr algn="r"/>
            <a:r>
              <a:rPr lang="ru-RU" sz="20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ОАО «СтройПанельКомплект»</a:t>
            </a:r>
            <a:endParaRPr lang="ru-RU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2" descr="Z:\ОСО\Мероприятия 2016\Клуб директоров Свердловского района\Фото разные для презентации\Детские сады\_PXe6Chx3wM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827" y="1373881"/>
            <a:ext cx="4106667" cy="2732090"/>
          </a:xfrm>
          <a:prstGeom prst="rect">
            <a:avLst/>
          </a:prstGeom>
          <a:noFill/>
          <a:ln w="28575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F:\01 Январь\Фото\Детскмй сад\image-19-01-16-13-29-3.jpe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581"/>
          <a:stretch/>
        </p:blipFill>
        <p:spPr bwMode="auto">
          <a:xfrm>
            <a:off x="4420513" y="1373881"/>
            <a:ext cx="4585880" cy="2732090"/>
          </a:xfrm>
          <a:prstGeom prst="rect">
            <a:avLst/>
          </a:prstGeom>
          <a:noFill/>
          <a:ln w="28575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Прямоугольник 8"/>
          <p:cNvSpPr/>
          <p:nvPr/>
        </p:nvSpPr>
        <p:spPr>
          <a:xfrm>
            <a:off x="2139602" y="911662"/>
            <a:ext cx="423949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000" b="1" u="sng" dirty="0" smtClean="0">
                <a:solidFill>
                  <a:srgbClr val="205E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Строительство детских садов</a:t>
            </a:r>
            <a:endParaRPr lang="ru-RU" sz="2000" b="1" u="sng" dirty="0">
              <a:solidFill>
                <a:srgbClr val="205E2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46827" y="4143821"/>
            <a:ext cx="25551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200" b="1" dirty="0" smtClean="0"/>
              <a:t>2012 г., 160 мест. Поселок </a:t>
            </a:r>
            <a:r>
              <a:rPr lang="ru-RU" sz="1200" b="1" dirty="0"/>
              <a:t>Гамово</a:t>
            </a:r>
            <a:endParaRPr lang="ru-RU" sz="1200" b="1" dirty="0">
              <a:solidFill>
                <a:schemeClr val="bg1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399859" y="4176738"/>
            <a:ext cx="228794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200" b="1" dirty="0" smtClean="0"/>
              <a:t>2015 г. 200 мест. </a:t>
            </a:r>
            <a:r>
              <a:rPr lang="ru-RU" sz="1200" b="1" dirty="0" err="1" smtClean="0"/>
              <a:t>Мкр</a:t>
            </a:r>
            <a:r>
              <a:rPr lang="ru-RU" sz="1200" b="1" dirty="0" smtClean="0"/>
              <a:t>. Левшино</a:t>
            </a:r>
            <a:endParaRPr lang="ru-RU" sz="1200" b="1" dirty="0">
              <a:solidFill>
                <a:schemeClr val="bg1"/>
              </a:solidFill>
            </a:endParaRPr>
          </a:p>
        </p:txBody>
      </p:sp>
      <p:pic>
        <p:nvPicPr>
          <p:cNvPr id="14" name="Picture 3" descr="Z:\ОСО\Мероприятия 2016\Клуб директоров Свердловского района\Фото разные для презентации\wanderblok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5761" y="5224720"/>
            <a:ext cx="2639795" cy="1020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Прямоугольник 14"/>
          <p:cNvSpPr/>
          <p:nvPr/>
        </p:nvSpPr>
        <p:spPr>
          <a:xfrm>
            <a:off x="281204" y="4401083"/>
            <a:ext cx="116521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000" b="1" u="sng" dirty="0" smtClean="0">
                <a:solidFill>
                  <a:srgbClr val="205E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ИЖС</a:t>
            </a:r>
            <a:endParaRPr lang="ru-RU" sz="2000" b="1" u="sng" dirty="0">
              <a:solidFill>
                <a:srgbClr val="205E2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Picture 6" descr="Z:\ОСО\Вандерблок\Публикации Метражи\Фото статья 3\DSC02449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42" r="15680"/>
          <a:stretch/>
        </p:blipFill>
        <p:spPr bwMode="auto">
          <a:xfrm>
            <a:off x="3073832" y="4801193"/>
            <a:ext cx="2433486" cy="1868000"/>
          </a:xfrm>
          <a:prstGeom prst="rect">
            <a:avLst/>
          </a:prstGeom>
          <a:noFill/>
          <a:ln w="28575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Рисунок 1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371" y="4801193"/>
            <a:ext cx="2749696" cy="186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80692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28000">
                <a:schemeClr val="accent1">
                  <a:tint val="44500"/>
                  <a:satMod val="160000"/>
                </a:schemeClr>
              </a:gs>
              <a:gs pos="74000">
                <a:schemeClr val="bg1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9" name="TextBox 8"/>
          <p:cNvSpPr txBox="1"/>
          <p:nvPr/>
        </p:nvSpPr>
        <p:spPr>
          <a:xfrm>
            <a:off x="341870" y="155609"/>
            <a:ext cx="814722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b="1" u="sng" dirty="0" smtClean="0"/>
              <a:t>• </a:t>
            </a:r>
            <a:r>
              <a:rPr lang="ru-RU" b="1" u="sng" dirty="0"/>
              <a:t>Жилой комплекс </a:t>
            </a:r>
            <a:r>
              <a:rPr lang="ru-RU" b="1" u="sng" dirty="0" smtClean="0"/>
              <a:t>«Солдатская слободка», 145 квартал,</a:t>
            </a:r>
          </a:p>
          <a:p>
            <a:pPr algn="ctr"/>
            <a:r>
              <a:rPr lang="ru-RU" b="1" u="sng" dirty="0" smtClean="0"/>
              <a:t> </a:t>
            </a:r>
            <a:r>
              <a:rPr lang="ru-RU" b="1" u="sng" dirty="0"/>
              <a:t>ул. </a:t>
            </a:r>
            <a:r>
              <a:rPr lang="ru-RU" b="1" u="sng" dirty="0" smtClean="0"/>
              <a:t>Островского, 40, Пушкина, 6, 8, 10. Срок реализации: 2013-2019 год.</a:t>
            </a:r>
          </a:p>
          <a:p>
            <a:pPr algn="ctr"/>
            <a:r>
              <a:rPr lang="ru-RU" b="1" u="sng" dirty="0" smtClean="0">
                <a:solidFill>
                  <a:srgbClr val="FF0000"/>
                </a:solidFill>
              </a:rPr>
              <a:t>Монолитно-каркасное строительство</a:t>
            </a:r>
            <a:endParaRPr lang="ru-RU" dirty="0">
              <a:solidFill>
                <a:srgbClr val="FF0000"/>
              </a:solidFill>
            </a:endParaRPr>
          </a:p>
          <a:p>
            <a:endParaRPr lang="ru-RU" dirty="0" smtClean="0"/>
          </a:p>
        </p:txBody>
      </p:sp>
      <p:sp>
        <p:nvSpPr>
          <p:cNvPr id="2" name="Прямоугольник 1"/>
          <p:cNvSpPr/>
          <p:nvPr/>
        </p:nvSpPr>
        <p:spPr>
          <a:xfrm>
            <a:off x="368157" y="4671176"/>
            <a:ext cx="5628079" cy="230832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dirty="0" smtClean="0">
                <a:solidFill>
                  <a:srgbClr val="000000"/>
                </a:solidFill>
                <a:latin typeface="Arial" panose="020B0604020202020204" pitchFamily="34" charset="0"/>
              </a:rPr>
              <a:t>• Четыре </a:t>
            </a:r>
            <a:r>
              <a:rPr lang="ru-RU" dirty="0">
                <a:solidFill>
                  <a:srgbClr val="000000"/>
                </a:solidFill>
                <a:latin typeface="Arial" panose="020B0604020202020204" pitchFamily="34" charset="0"/>
              </a:rPr>
              <a:t>20-23-этажных </a:t>
            </a:r>
            <a:r>
              <a:rPr lang="ru-RU" dirty="0" smtClean="0">
                <a:solidFill>
                  <a:srgbClr val="000000"/>
                </a:solidFill>
                <a:latin typeface="Arial" panose="020B0604020202020204" pitchFamily="34" charset="0"/>
              </a:rPr>
              <a:t>дома</a:t>
            </a:r>
          </a:p>
          <a:p>
            <a:r>
              <a:rPr lang="ru-RU" dirty="0" smtClean="0"/>
              <a:t>• 1-2-3-х </a:t>
            </a:r>
            <a:r>
              <a:rPr lang="ru-RU" dirty="0"/>
              <a:t>комнатных квартиры, </a:t>
            </a:r>
            <a:r>
              <a:rPr lang="ru-RU" dirty="0" smtClean="0"/>
              <a:t>в т.ч.</a:t>
            </a:r>
          </a:p>
          <a:p>
            <a:r>
              <a:rPr lang="ru-RU" dirty="0" smtClean="0"/>
              <a:t>свободные планировки</a:t>
            </a:r>
            <a:endParaRPr lang="ru-RU" dirty="0"/>
          </a:p>
          <a:p>
            <a:r>
              <a:rPr lang="ru-RU" dirty="0" smtClean="0"/>
              <a:t>• Панорамное остекление фасадов</a:t>
            </a:r>
          </a:p>
          <a:p>
            <a:r>
              <a:rPr lang="ru-RU" dirty="0" smtClean="0"/>
              <a:t>• Подземная </a:t>
            </a:r>
            <a:r>
              <a:rPr lang="ru-RU" dirty="0"/>
              <a:t>2-х </a:t>
            </a:r>
            <a:r>
              <a:rPr lang="ru-RU" dirty="0" smtClean="0"/>
              <a:t>уровневая парковка</a:t>
            </a:r>
          </a:p>
          <a:p>
            <a:r>
              <a:rPr lang="ru-RU" dirty="0" smtClean="0"/>
              <a:t>• Встроенные помещения </a:t>
            </a:r>
            <a:r>
              <a:rPr lang="ru-RU" dirty="0"/>
              <a:t>общественного назначения, </a:t>
            </a:r>
            <a:endParaRPr lang="ru-RU" dirty="0" smtClean="0"/>
          </a:p>
          <a:p>
            <a:r>
              <a:rPr lang="ru-RU" dirty="0" smtClean="0"/>
              <a:t>с отдельными входами</a:t>
            </a:r>
          </a:p>
          <a:p>
            <a:endParaRPr lang="ru-RU" dirty="0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4536" y="1201231"/>
            <a:ext cx="3159404" cy="2106269"/>
          </a:xfrm>
          <a:prstGeom prst="rect">
            <a:avLst/>
          </a:prstGeom>
          <a:ln w="28575">
            <a:solidFill>
              <a:schemeClr val="bg1"/>
            </a:solidFill>
          </a:ln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199" y="1201231"/>
            <a:ext cx="4549277" cy="3411958"/>
          </a:xfrm>
          <a:prstGeom prst="rect">
            <a:avLst/>
          </a:prstGeom>
          <a:ln w="28575">
            <a:solidFill>
              <a:schemeClr val="bg1"/>
            </a:solidFill>
          </a:ln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7715" y="3558745"/>
            <a:ext cx="3673046" cy="2448697"/>
          </a:xfrm>
          <a:prstGeom prst="rect">
            <a:avLst/>
          </a:prstGeom>
          <a:ln w="28575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105554931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0" y="209550"/>
            <a:ext cx="9144000" cy="66484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28000">
                <a:schemeClr val="accent1">
                  <a:tint val="44500"/>
                  <a:satMod val="160000"/>
                </a:schemeClr>
              </a:gs>
              <a:gs pos="74000">
                <a:schemeClr val="bg1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Прямоугольник 4"/>
          <p:cNvSpPr/>
          <p:nvPr/>
        </p:nvSpPr>
        <p:spPr>
          <a:xfrm>
            <a:off x="0" y="0"/>
            <a:ext cx="9144000" cy="1252151"/>
          </a:xfrm>
          <a:prstGeom prst="rect">
            <a:avLst/>
          </a:prstGeom>
          <a:solidFill>
            <a:srgbClr val="205E2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6" name="Прямоугольник 5"/>
          <p:cNvSpPr/>
          <p:nvPr/>
        </p:nvSpPr>
        <p:spPr>
          <a:xfrm>
            <a:off x="468935" y="219127"/>
            <a:ext cx="8206129" cy="4770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5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Готовые проекты домов</a:t>
            </a:r>
            <a:endParaRPr lang="ru-RU" sz="25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465"/>
          <a:stretch/>
        </p:blipFill>
        <p:spPr>
          <a:xfrm>
            <a:off x="207069" y="901786"/>
            <a:ext cx="4116290" cy="2764127"/>
          </a:xfrm>
          <a:prstGeom prst="rect">
            <a:avLst/>
          </a:prstGeom>
          <a:ln w="19050">
            <a:solidFill>
              <a:schemeClr val="bg1"/>
            </a:solidFill>
          </a:ln>
        </p:spPr>
      </p:pic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465"/>
          <a:stretch/>
        </p:blipFill>
        <p:spPr>
          <a:xfrm>
            <a:off x="4722909" y="901786"/>
            <a:ext cx="4116289" cy="2764127"/>
          </a:xfrm>
          <a:prstGeom prst="rect">
            <a:avLst/>
          </a:prstGeom>
          <a:ln w="19050">
            <a:solidFill>
              <a:schemeClr val="bg1"/>
            </a:solidFill>
          </a:ln>
        </p:spPr>
      </p:pic>
      <p:pic>
        <p:nvPicPr>
          <p:cNvPr id="9" name="Picture 2" descr="Z:\ОСО\Вандерблок\Исходники\Прованс\130-3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229"/>
          <a:stretch/>
        </p:blipFill>
        <p:spPr bwMode="auto">
          <a:xfrm>
            <a:off x="215536" y="3856653"/>
            <a:ext cx="4121931" cy="2764127"/>
          </a:xfrm>
          <a:prstGeom prst="rect">
            <a:avLst/>
          </a:prstGeom>
          <a:noFill/>
          <a:ln w="1905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Z:\ОСО\Вандерблок\Исходники\Валенсия\Валенсия 2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61" b="2453"/>
          <a:stretch/>
        </p:blipFill>
        <p:spPr bwMode="auto">
          <a:xfrm>
            <a:off x="4789411" y="3856653"/>
            <a:ext cx="4123112" cy="2764127"/>
          </a:xfrm>
          <a:prstGeom prst="rect">
            <a:avLst/>
          </a:prstGeom>
          <a:noFill/>
          <a:ln w="1905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Овал 10"/>
          <p:cNvSpPr/>
          <p:nvPr/>
        </p:nvSpPr>
        <p:spPr>
          <a:xfrm>
            <a:off x="3306215" y="770028"/>
            <a:ext cx="1151656" cy="1064152"/>
          </a:xfrm>
          <a:prstGeom prst="ellipse">
            <a:avLst/>
          </a:prstGeom>
          <a:solidFill>
            <a:srgbClr val="FF0000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2" name="TextBox 11"/>
          <p:cNvSpPr txBox="1"/>
          <p:nvPr/>
        </p:nvSpPr>
        <p:spPr>
          <a:xfrm>
            <a:off x="3316132" y="970803"/>
            <a:ext cx="1122966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700" b="1" dirty="0" smtClean="0">
                <a:solidFill>
                  <a:schemeClr val="bg1"/>
                </a:solidFill>
              </a:rPr>
              <a:t>«Фиджи» </a:t>
            </a:r>
          </a:p>
          <a:p>
            <a:pPr algn="ctr"/>
            <a:r>
              <a:rPr lang="ru-RU" b="1" dirty="0" smtClean="0">
                <a:solidFill>
                  <a:schemeClr val="bg1"/>
                </a:solidFill>
              </a:rPr>
              <a:t>2 090 000</a:t>
            </a:r>
          </a:p>
        </p:txBody>
      </p:sp>
      <p:sp>
        <p:nvSpPr>
          <p:cNvPr id="13" name="Овал 12"/>
          <p:cNvSpPr/>
          <p:nvPr/>
        </p:nvSpPr>
        <p:spPr>
          <a:xfrm>
            <a:off x="7760867" y="765123"/>
            <a:ext cx="1151656" cy="1064152"/>
          </a:xfrm>
          <a:prstGeom prst="ellipse">
            <a:avLst/>
          </a:prstGeom>
          <a:solidFill>
            <a:srgbClr val="FF0000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4" name="TextBox 13"/>
          <p:cNvSpPr txBox="1"/>
          <p:nvPr/>
        </p:nvSpPr>
        <p:spPr>
          <a:xfrm>
            <a:off x="7760867" y="953055"/>
            <a:ext cx="1122966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700" b="1" dirty="0" smtClean="0">
                <a:solidFill>
                  <a:schemeClr val="bg1"/>
                </a:solidFill>
              </a:rPr>
              <a:t>«Сочи» </a:t>
            </a:r>
          </a:p>
          <a:p>
            <a:pPr algn="ctr"/>
            <a:r>
              <a:rPr lang="ru-RU" b="1" dirty="0" smtClean="0">
                <a:solidFill>
                  <a:schemeClr val="bg1"/>
                </a:solidFill>
              </a:rPr>
              <a:t>2 552 </a:t>
            </a:r>
            <a:r>
              <a:rPr lang="ru-RU" b="1" dirty="0">
                <a:solidFill>
                  <a:schemeClr val="bg1"/>
                </a:solidFill>
              </a:rPr>
              <a:t>000</a:t>
            </a:r>
          </a:p>
          <a:p>
            <a:pPr algn="ctr"/>
            <a:endParaRPr lang="ru-RU" sz="1700" b="1" dirty="0" smtClean="0">
              <a:solidFill>
                <a:schemeClr val="bg1"/>
              </a:solidFill>
            </a:endParaRPr>
          </a:p>
          <a:p>
            <a:pPr algn="ctr"/>
            <a:endParaRPr lang="ru-RU" sz="1700" b="1" dirty="0">
              <a:solidFill>
                <a:schemeClr val="bg1"/>
              </a:solidFill>
            </a:endParaRPr>
          </a:p>
        </p:txBody>
      </p:sp>
      <p:sp>
        <p:nvSpPr>
          <p:cNvPr id="15" name="Овал 14"/>
          <p:cNvSpPr/>
          <p:nvPr/>
        </p:nvSpPr>
        <p:spPr>
          <a:xfrm>
            <a:off x="3259123" y="3718769"/>
            <a:ext cx="1151656" cy="1064152"/>
          </a:xfrm>
          <a:prstGeom prst="ellipse">
            <a:avLst/>
          </a:prstGeom>
          <a:solidFill>
            <a:srgbClr val="FF0000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6" name="TextBox 15"/>
          <p:cNvSpPr txBox="1"/>
          <p:nvPr/>
        </p:nvSpPr>
        <p:spPr>
          <a:xfrm>
            <a:off x="3178512" y="3961209"/>
            <a:ext cx="1312877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700" b="1" dirty="0" smtClean="0">
                <a:solidFill>
                  <a:schemeClr val="bg1"/>
                </a:solidFill>
              </a:rPr>
              <a:t>«Прованс» </a:t>
            </a:r>
          </a:p>
          <a:p>
            <a:pPr algn="ctr"/>
            <a:r>
              <a:rPr lang="ru-RU" b="1" dirty="0" smtClean="0">
                <a:solidFill>
                  <a:schemeClr val="bg1"/>
                </a:solidFill>
              </a:rPr>
              <a:t>2 926 </a:t>
            </a:r>
            <a:r>
              <a:rPr lang="ru-RU" b="1" dirty="0">
                <a:solidFill>
                  <a:schemeClr val="bg1"/>
                </a:solidFill>
              </a:rPr>
              <a:t>000</a:t>
            </a:r>
          </a:p>
          <a:p>
            <a:pPr algn="ctr"/>
            <a:endParaRPr lang="ru-RU" sz="1700" b="1" dirty="0">
              <a:solidFill>
                <a:schemeClr val="bg1"/>
              </a:solidFill>
            </a:endParaRPr>
          </a:p>
        </p:txBody>
      </p:sp>
      <p:sp>
        <p:nvSpPr>
          <p:cNvPr id="17" name="Овал 16"/>
          <p:cNvSpPr/>
          <p:nvPr/>
        </p:nvSpPr>
        <p:spPr>
          <a:xfrm>
            <a:off x="7861777" y="3718977"/>
            <a:ext cx="1151656" cy="1064152"/>
          </a:xfrm>
          <a:prstGeom prst="ellipse">
            <a:avLst/>
          </a:prstGeom>
          <a:solidFill>
            <a:srgbClr val="FF0000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8" name="TextBox 17"/>
          <p:cNvSpPr txBox="1"/>
          <p:nvPr/>
        </p:nvSpPr>
        <p:spPr>
          <a:xfrm>
            <a:off x="7756558" y="3961209"/>
            <a:ext cx="1383133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700" b="1" dirty="0" smtClean="0">
                <a:solidFill>
                  <a:schemeClr val="bg1"/>
                </a:solidFill>
              </a:rPr>
              <a:t>«Валенсия» </a:t>
            </a:r>
          </a:p>
          <a:p>
            <a:pPr algn="ctr"/>
            <a:r>
              <a:rPr lang="ru-RU" b="1" dirty="0" smtClean="0">
                <a:solidFill>
                  <a:schemeClr val="bg1"/>
                </a:solidFill>
              </a:rPr>
              <a:t>3 410 000</a:t>
            </a:r>
            <a:endParaRPr lang="ru-RU" b="1" dirty="0">
              <a:solidFill>
                <a:schemeClr val="bg1"/>
              </a:solidFill>
            </a:endParaRPr>
          </a:p>
          <a:p>
            <a:pPr algn="ctr"/>
            <a:endParaRPr lang="ru-RU" sz="1700" b="1" dirty="0">
              <a:solidFill>
                <a:schemeClr val="bg1"/>
              </a:solidFill>
            </a:endParaRPr>
          </a:p>
        </p:txBody>
      </p:sp>
      <p:sp>
        <p:nvSpPr>
          <p:cNvPr id="19" name="Прямоугольник 18"/>
          <p:cNvSpPr/>
          <p:nvPr/>
        </p:nvSpPr>
        <p:spPr>
          <a:xfrm>
            <a:off x="215536" y="970651"/>
            <a:ext cx="113364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2000" b="1" dirty="0" smtClean="0">
                <a:solidFill>
                  <a:schemeClr val="bg1"/>
                </a:solidFill>
              </a:rPr>
              <a:t>95 кв. м.</a:t>
            </a:r>
            <a:endParaRPr lang="ru-RU" sz="2000" dirty="0"/>
          </a:p>
        </p:txBody>
      </p:sp>
      <p:sp>
        <p:nvSpPr>
          <p:cNvPr id="20" name="Прямоугольник 19"/>
          <p:cNvSpPr/>
          <p:nvPr/>
        </p:nvSpPr>
        <p:spPr>
          <a:xfrm>
            <a:off x="4789411" y="901786"/>
            <a:ext cx="126348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2000" b="1" dirty="0" smtClean="0">
                <a:solidFill>
                  <a:schemeClr val="bg1"/>
                </a:solidFill>
              </a:rPr>
              <a:t>116 кв. м.</a:t>
            </a:r>
            <a:endParaRPr lang="ru-RU" sz="2000" dirty="0"/>
          </a:p>
        </p:txBody>
      </p:sp>
      <p:sp>
        <p:nvSpPr>
          <p:cNvPr id="21" name="Прямоугольник 20"/>
          <p:cNvSpPr/>
          <p:nvPr/>
        </p:nvSpPr>
        <p:spPr>
          <a:xfrm>
            <a:off x="688582" y="6139225"/>
            <a:ext cx="126348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2000" b="1" dirty="0" smtClean="0">
                <a:solidFill>
                  <a:schemeClr val="bg1"/>
                </a:solidFill>
              </a:rPr>
              <a:t>133 кв. м.</a:t>
            </a:r>
            <a:endParaRPr lang="ru-RU" sz="2000" dirty="0"/>
          </a:p>
        </p:txBody>
      </p:sp>
      <p:sp>
        <p:nvSpPr>
          <p:cNvPr id="22" name="Прямоугольник 21"/>
          <p:cNvSpPr/>
          <p:nvPr/>
        </p:nvSpPr>
        <p:spPr>
          <a:xfrm>
            <a:off x="4897387" y="6145597"/>
            <a:ext cx="126348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2000" b="1" dirty="0" smtClean="0">
                <a:solidFill>
                  <a:schemeClr val="bg1"/>
                </a:solidFill>
              </a:rPr>
              <a:t>155 кв. м.</a:t>
            </a:r>
            <a:endParaRPr lang="ru-RU" sz="2000" dirty="0"/>
          </a:p>
        </p:txBody>
      </p:sp>
    </p:spTree>
    <p:extLst>
      <p:ext uri="{BB962C8B-B14F-4D97-AF65-F5344CB8AC3E}">
        <p14:creationId xmlns:p14="http://schemas.microsoft.com/office/powerpoint/2010/main" val="197321114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/>
          <p:cNvSpPr/>
          <p:nvPr/>
        </p:nvSpPr>
        <p:spPr>
          <a:xfrm>
            <a:off x="0" y="209550"/>
            <a:ext cx="9144000" cy="66484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28000">
                <a:schemeClr val="accent1">
                  <a:tint val="44500"/>
                  <a:satMod val="160000"/>
                </a:schemeClr>
              </a:gs>
              <a:gs pos="74000">
                <a:schemeClr val="bg1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" name="Прямоугольник 6"/>
          <p:cNvSpPr/>
          <p:nvPr/>
        </p:nvSpPr>
        <p:spPr>
          <a:xfrm>
            <a:off x="0" y="0"/>
            <a:ext cx="9144000" cy="1252151"/>
          </a:xfrm>
          <a:prstGeom prst="rect">
            <a:avLst/>
          </a:prstGeom>
          <a:solidFill>
            <a:srgbClr val="205E2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8" name="Прямоугольник 7"/>
          <p:cNvSpPr/>
          <p:nvPr/>
        </p:nvSpPr>
        <p:spPr>
          <a:xfrm>
            <a:off x="1354712" y="426020"/>
            <a:ext cx="628629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ru-RU" sz="20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Текущий объем строительства 110 000 </a:t>
            </a:r>
            <a:r>
              <a:rPr lang="ru-RU" sz="2000" b="1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кв.м</a:t>
            </a:r>
            <a:r>
              <a:rPr lang="ru-RU" sz="20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ru-RU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spk_pal_1_для эфира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3000" y="1042600"/>
            <a:ext cx="68580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1016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0" y="0"/>
            <a:ext cx="9144000" cy="1252151"/>
          </a:xfrm>
          <a:prstGeom prst="rect">
            <a:avLst/>
          </a:prstGeom>
          <a:solidFill>
            <a:srgbClr val="205E2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6" name="Прямоугольник 5"/>
          <p:cNvSpPr/>
          <p:nvPr/>
        </p:nvSpPr>
        <p:spPr>
          <a:xfrm>
            <a:off x="1909461" y="4072694"/>
            <a:ext cx="5496355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4000" b="1" i="1" dirty="0" smtClean="0">
                <a:solidFill>
                  <a:srgbClr val="205E2C"/>
                </a:solidFill>
                <a:cs typeface="Arial" panose="020B0604020202020204" pitchFamily="34" charset="0"/>
              </a:rPr>
              <a:t>Спасибо за внимание</a:t>
            </a:r>
            <a:endParaRPr lang="ru-RU" sz="4000" b="1" i="1" dirty="0">
              <a:solidFill>
                <a:srgbClr val="205E2C"/>
              </a:solidFill>
              <a:cs typeface="Arial" panose="020B0604020202020204" pitchFamily="34" charset="0"/>
            </a:endParaRPr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9933" y="1746091"/>
            <a:ext cx="2877236" cy="1997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7741671"/>
      </p:ext>
    </p:extLst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1532</TotalTime>
  <Words>1590</Words>
  <Application>Microsoft Office PowerPoint</Application>
  <PresentationFormat>Экран (4:3)</PresentationFormat>
  <Paragraphs>225</Paragraphs>
  <Slides>28</Slides>
  <Notes>0</Notes>
  <HiddenSlides>0</HiddenSlides>
  <MMClips>2</MMClips>
  <ScaleCrop>false</ScaleCrop>
  <HeadingPairs>
    <vt:vector size="6" baseType="variant">
      <vt:variant>
        <vt:lpstr>Использованные шрифты</vt:lpstr>
      </vt:variant>
      <vt:variant>
        <vt:i4>6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28</vt:i4>
      </vt:variant>
    </vt:vector>
  </HeadingPairs>
  <TitlesOfParts>
    <vt:vector size="35" baseType="lpstr">
      <vt:lpstr>Microsoft JhengHei</vt:lpstr>
      <vt:lpstr>Arial</vt:lpstr>
      <vt:lpstr>Calibri</vt:lpstr>
      <vt:lpstr>Calibri Light</vt:lpstr>
      <vt:lpstr>Symbol</vt:lpstr>
      <vt:lpstr>Times New Roman</vt:lpstr>
      <vt:lpstr>Тема Office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Кремлева Лариса Владимировна</dc:creator>
  <cp:lastModifiedBy>Тузова Ксения Вячеславовна</cp:lastModifiedBy>
  <cp:revision>107</cp:revision>
  <cp:lastPrinted>2018-01-16T04:59:32Z</cp:lastPrinted>
  <dcterms:created xsi:type="dcterms:W3CDTF">2016-01-27T12:27:25Z</dcterms:created>
  <dcterms:modified xsi:type="dcterms:W3CDTF">2018-03-20T09:47:23Z</dcterms:modified>
</cp:coreProperties>
</file>